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emf" ContentType="image/x-emf"/>
  <Default Extension="jpeg" ContentType="image/jpe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4"/>
  </p:notesMasterIdLst>
  <p:handoutMasterIdLst>
    <p:handoutMasterId r:id="rId25"/>
  </p:handoutMasterIdLst>
  <p:sldIdLst>
    <p:sldId id="256" r:id="rId2"/>
    <p:sldId id="314" r:id="rId3"/>
    <p:sldId id="315" r:id="rId4"/>
    <p:sldId id="316" r:id="rId5"/>
    <p:sldId id="318" r:id="rId6"/>
    <p:sldId id="317" r:id="rId7"/>
    <p:sldId id="294" r:id="rId8"/>
    <p:sldId id="310" r:id="rId9"/>
    <p:sldId id="298" r:id="rId10"/>
    <p:sldId id="300" r:id="rId11"/>
    <p:sldId id="299" r:id="rId12"/>
    <p:sldId id="301" r:id="rId13"/>
    <p:sldId id="302" r:id="rId14"/>
    <p:sldId id="311" r:id="rId15"/>
    <p:sldId id="303" r:id="rId16"/>
    <p:sldId id="305" r:id="rId17"/>
    <p:sldId id="306" r:id="rId18"/>
    <p:sldId id="307" r:id="rId19"/>
    <p:sldId id="308" r:id="rId20"/>
    <p:sldId id="282" r:id="rId21"/>
    <p:sldId id="313" r:id="rId22"/>
    <p:sldId id="293" r:id="rId23"/>
  </p:sldIdLst>
  <p:sldSz cx="9144000" cy="5143500" type="screen16x9"/>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Default Section" id="{2D5A096C-1418-42B7-9822-38A051E088E8}">
          <p14:sldIdLst>
            <p14:sldId id="256"/>
            <p14:sldId id="294"/>
            <p14:sldId id="295"/>
            <p14:sldId id="296"/>
            <p14:sldId id="310"/>
            <p14:sldId id="298"/>
            <p14:sldId id="300"/>
            <p14:sldId id="299"/>
            <p14:sldId id="301"/>
            <p14:sldId id="302"/>
            <p14:sldId id="311"/>
            <p14:sldId id="303"/>
            <p14:sldId id="305"/>
            <p14:sldId id="306"/>
            <p14:sldId id="307"/>
            <p14:sldId id="308"/>
            <p14:sldId id="282"/>
            <p14:sldId id="313"/>
            <p14:sldId id="293"/>
          </p14:sldIdLst>
        </p14:section>
      </p14:sectionLst>
    </p:ext>
    <p:ext uri="{EFAFB233-063F-42B5-8137-9DF3F51BA10A}">
      <p15:sldGuideLst xmlns:p15="http://schemas.microsoft.com/office/powerpoint/2012/main" xmlns="">
        <p15:guide id="1" orient="horz" pos="288">
          <p15:clr>
            <a:srgbClr val="A4A3A4"/>
          </p15:clr>
        </p15:guide>
        <p15:guide id="2" orient="horz" pos="2880">
          <p15:clr>
            <a:srgbClr val="A4A3A4"/>
          </p15:clr>
        </p15:guide>
        <p15:guide id="3" pos="5474">
          <p15:clr>
            <a:srgbClr val="A4A3A4"/>
          </p15:clr>
        </p15:guide>
        <p15:guide id="4" pos="289">
          <p15:clr>
            <a:srgbClr val="A4A3A4"/>
          </p15:clr>
        </p15:guide>
        <p15:guide id="5" pos="1921">
          <p15:clr>
            <a:srgbClr val="A4A3A4"/>
          </p15:clr>
        </p15:guide>
      </p15:sldGuideLst>
    </p:ext>
    <p:ext uri="{2D200454-40CA-4A62-9FC3-DE9A4176ACB9}">
      <p15:notesGuideLst xmlns:p15="http://schemas.microsoft.com/office/powerpoint/2012/main" xmlns="">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8000"/>
    <a:srgbClr val="E4E5E3"/>
    <a:srgbClr val="0000F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EE9117C1-6F56-46DE-8B7F-AF8F4CEE741D}">
  <a:tblStyle styleId="{EE9117C1-6F56-46DE-8B7F-AF8F4CEE741D}" styleName="Verizon Table 1">
    <a:wholeTbl>
      <a:tcTxStyle>
        <a:fontRef idx="minor"/>
        <a:srgbClr val="333333"/>
      </a:tcTxStyle>
      <a:tcStyle>
        <a:tcBdr>
          <a:left>
            <a:ln>
              <a:noFill/>
            </a:ln>
          </a:left>
          <a:right>
            <a:ln>
              <a:noFill/>
            </a:ln>
          </a:right>
          <a:top>
            <a:ln w="6350">
              <a:solidFill>
                <a:srgbClr val="333333"/>
              </a:solidFill>
            </a:ln>
          </a:top>
          <a:bottom>
            <a:ln w="6350">
              <a:solidFill>
                <a:srgbClr val="333333"/>
              </a:solidFill>
            </a:ln>
          </a:bottom>
          <a:insideH>
            <a:ln w="6350">
              <a:solidFill>
                <a:srgbClr val="333333"/>
              </a:solidFill>
            </a:ln>
          </a:insideH>
          <a:insideV>
            <a:ln>
              <a:noFill/>
            </a:ln>
          </a:insideV>
        </a:tcBdr>
        <a:fill>
          <a:noFill/>
        </a:fill>
      </a:tcStyle>
    </a:wholeTbl>
    <a:band1H>
      <a:tcStyle>
        <a:tcBdr/>
        <a:fill>
          <a:solidFill>
            <a:srgbClr val="F6F6F6"/>
          </a:solidFill>
        </a:fill>
      </a:tcStyle>
    </a:band1H>
    <a:band2H>
      <a:tcStyle>
        <a:tcBdr/>
        <a:fill>
          <a:noFill/>
        </a:fill>
      </a:tcStyle>
    </a:band2H>
    <a:band1V>
      <a:tcStyle>
        <a:tcBdr/>
        <a:fill>
          <a:solidFill>
            <a:srgbClr val="F6F6F6"/>
          </a:solidFill>
        </a:fill>
      </a:tcStyle>
    </a:band1V>
    <a:band2V>
      <a:tcStyle>
        <a:tcBdr/>
        <a:fill>
          <a:noFill/>
        </a:fill>
      </a:tcStyle>
    </a:band2V>
    <a:lastCol>
      <a:tcTxStyle b="on">
        <a:fontRef idx="minor"/>
        <a:srgbClr val="000000"/>
      </a:tcTxStyle>
      <a:tcStyle>
        <a:tcBdr/>
      </a:tcStyle>
    </a:lastCol>
    <a:firstCol>
      <a:tcTxStyle b="on">
        <a:fontRef idx="minor"/>
        <a:srgbClr val="000000"/>
      </a:tcTxStyle>
      <a:tcStyle>
        <a:tcBdr/>
      </a:tcStyle>
    </a:firstCol>
    <a:lastRow>
      <a:tcTxStyle b="on">
        <a:fontRef idx="minor"/>
        <a:srgbClr val="000000"/>
      </a:tcTxStyle>
      <a:tcStyle>
        <a:tcBdr>
          <a:top>
            <a:ln w="6350">
              <a:solidFill>
                <a:srgbClr val="333333"/>
              </a:solidFill>
            </a:ln>
          </a:top>
          <a:bottom>
            <a:ln>
              <a:noFill/>
            </a:ln>
          </a:bottom>
        </a:tcBdr>
        <a:fill>
          <a:noFill/>
        </a:fill>
      </a:tcStyle>
    </a:lastRow>
    <a:firstRow>
      <a:tcTxStyle b="on">
        <a:fontRef idx="minor"/>
        <a:srgbClr val="000000"/>
      </a:tcTxStyle>
      <a:tcStyle>
        <a:tcBdr>
          <a:top>
            <a:ln>
              <a:noFill/>
            </a:ln>
          </a:top>
          <a:bottom>
            <a:ln w="6350">
              <a:solidFill>
                <a:srgbClr val="33333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2"/>
    <p:restoredTop sz="91975" autoAdjust="0"/>
  </p:normalViewPr>
  <p:slideViewPr>
    <p:cSldViewPr snapToGrid="0" snapToObjects="1">
      <p:cViewPr varScale="1">
        <p:scale>
          <a:sx n="137" d="100"/>
          <a:sy n="137" d="100"/>
        </p:scale>
        <p:origin x="-780" y="-90"/>
      </p:cViewPr>
      <p:guideLst>
        <p:guide orient="horz" pos="288"/>
        <p:guide orient="horz" pos="2880"/>
        <p:guide pos="5474"/>
        <p:guide pos="289"/>
        <p:guide pos="1921"/>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11" d="100"/>
          <a:sy n="111" d="100"/>
        </p:scale>
        <p:origin x="-5120" y="-120"/>
      </p:cViewPr>
      <p:guideLst>
        <p:guide orient="horz" pos="2928"/>
        <p:guide pos="2208"/>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latin typeface="Arial"/>
            </a:endParaRPr>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r>
              <a:rPr lang="en-US" dirty="0">
                <a:latin typeface="Arial"/>
              </a:rPr>
              <a:t>Month 00, 0000</a:t>
            </a:r>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latin typeface="Arial"/>
            </a:endParaRPr>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8880A9AB-D4B5-B145-9C5F-439754C2A12C}" type="slidenum">
              <a:rPr lang="en-US" smtClean="0">
                <a:latin typeface="Arial"/>
              </a:rPr>
              <a:pPr/>
              <a:t>‹#›</a:t>
            </a:fld>
            <a:endParaRPr lang="en-US" dirty="0">
              <a:latin typeface="Arial"/>
            </a:endParaRPr>
          </a:p>
        </p:txBody>
      </p:sp>
    </p:spTree>
    <p:extLst>
      <p:ext uri="{BB962C8B-B14F-4D97-AF65-F5344CB8AC3E}">
        <p14:creationId xmlns:p14="http://schemas.microsoft.com/office/powerpoint/2010/main" xmlns="" val="8485727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Arial"/>
              </a:defRPr>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Arial"/>
              </a:defRPr>
            </a:lvl1pPr>
          </a:lstStyle>
          <a:p>
            <a:r>
              <a:rPr lang="en-US" dirty="0"/>
              <a:t>Month 00, 0000</a:t>
            </a:r>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389467" y="4415790"/>
            <a:ext cx="6231467" cy="4183380"/>
          </a:xfrm>
          <a:prstGeom prst="rect">
            <a:avLst/>
          </a:prstGeom>
        </p:spPr>
        <p:txBody>
          <a:bodyPr vert="horz" lIns="93177" tIns="46589" rIns="93177" bIns="4658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atin typeface="Arial"/>
              </a:defRPr>
            </a:lvl1pPr>
          </a:lstStyle>
          <a:p>
            <a:fld id="{0F377F13-34CC-6843-96E7-4A03CB8BBE85}" type="slidenum">
              <a:rPr lang="en-US" smtClean="0"/>
              <a:pPr/>
              <a:t>‹#›</a:t>
            </a:fld>
            <a:endParaRPr lang="en-US" dirty="0"/>
          </a:p>
        </p:txBody>
      </p:sp>
    </p:spTree>
    <p:extLst>
      <p:ext uri="{BB962C8B-B14F-4D97-AF65-F5344CB8AC3E}">
        <p14:creationId xmlns:p14="http://schemas.microsoft.com/office/powerpoint/2010/main" xmlns="" val="44084133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28713" y="696913"/>
            <a:ext cx="4752975" cy="2674937"/>
          </a:xfrm>
        </p:spPr>
      </p:sp>
      <p:sp>
        <p:nvSpPr>
          <p:cNvPr id="3" name="Notes Placeholder 2"/>
          <p:cNvSpPr>
            <a:spLocks noGrp="1"/>
          </p:cNvSpPr>
          <p:nvPr>
            <p:ph type="body" idx="1"/>
          </p:nvPr>
        </p:nvSpPr>
        <p:spPr/>
        <p:txBody>
          <a:bodyPr/>
          <a:lstStyle/>
          <a:p>
            <a:r>
              <a:rPr lang="en-US" dirty="0"/>
              <a:t>Default cover design.</a:t>
            </a:r>
          </a:p>
        </p:txBody>
      </p:sp>
      <p:sp>
        <p:nvSpPr>
          <p:cNvPr id="4" name="Slide Number Placeholder 3"/>
          <p:cNvSpPr>
            <a:spLocks noGrp="1"/>
          </p:cNvSpPr>
          <p:nvPr>
            <p:ph type="sldNum" sz="quarter" idx="10"/>
          </p:nvPr>
        </p:nvSpPr>
        <p:spPr/>
        <p:txBody>
          <a:bodyPr/>
          <a:lstStyle/>
          <a:p>
            <a:pPr>
              <a:defRPr/>
            </a:pPr>
            <a:fld id="{1865609A-F36D-42F9-B708-7A9D991E589B}" type="slidenum">
              <a:rPr lang="en-US" smtClean="0"/>
              <a:pPr>
                <a:defRPr/>
              </a:pPr>
              <a:t>1</a:t>
            </a:fld>
            <a:endParaRPr lang="en-US" dirty="0"/>
          </a:p>
        </p:txBody>
      </p:sp>
    </p:spTree>
    <p:extLst>
      <p:ext uri="{BB962C8B-B14F-4D97-AF65-F5344CB8AC3E}">
        <p14:creationId xmlns:p14="http://schemas.microsoft.com/office/powerpoint/2010/main" xmlns="" val="1708490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28713" y="696913"/>
            <a:ext cx="4752975" cy="2674937"/>
          </a:xfrm>
        </p:spPr>
      </p:sp>
      <p:sp>
        <p:nvSpPr>
          <p:cNvPr id="3" name="Notes Placeholder 2"/>
          <p:cNvSpPr>
            <a:spLocks noGrp="1"/>
          </p:cNvSpPr>
          <p:nvPr>
            <p:ph type="body" idx="1"/>
          </p:nvPr>
        </p:nvSpPr>
        <p:spPr/>
        <p:txBody>
          <a:bodyPr/>
          <a:lstStyle/>
          <a:p>
            <a:r>
              <a:rPr lang="en-US" dirty="0"/>
              <a:t>Default cover design.</a:t>
            </a:r>
          </a:p>
        </p:txBody>
      </p:sp>
      <p:sp>
        <p:nvSpPr>
          <p:cNvPr id="4" name="Slide Number Placeholder 3"/>
          <p:cNvSpPr>
            <a:spLocks noGrp="1"/>
          </p:cNvSpPr>
          <p:nvPr>
            <p:ph type="sldNum" sz="quarter" idx="10"/>
          </p:nvPr>
        </p:nvSpPr>
        <p:spPr/>
        <p:txBody>
          <a:bodyPr/>
          <a:lstStyle/>
          <a:p>
            <a:pPr>
              <a:defRPr/>
            </a:pPr>
            <a:fld id="{1865609A-F36D-42F9-B708-7A9D991E589B}" type="slidenum">
              <a:rPr lang="en-US" smtClean="0"/>
              <a:pPr>
                <a:defRPr/>
              </a:pPr>
              <a:t>2</a:t>
            </a:fld>
            <a:endParaRPr lang="en-US" dirty="0"/>
          </a:p>
        </p:txBody>
      </p:sp>
    </p:spTree>
    <p:extLst>
      <p:ext uri="{BB962C8B-B14F-4D97-AF65-F5344CB8AC3E}">
        <p14:creationId xmlns:p14="http://schemas.microsoft.com/office/powerpoint/2010/main" xmlns="" val="1708490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28713" y="696913"/>
            <a:ext cx="4752975" cy="2674937"/>
          </a:xfrm>
        </p:spPr>
      </p:sp>
      <p:sp>
        <p:nvSpPr>
          <p:cNvPr id="3" name="Notes Placeholder 2"/>
          <p:cNvSpPr>
            <a:spLocks noGrp="1"/>
          </p:cNvSpPr>
          <p:nvPr>
            <p:ph type="body" idx="1"/>
          </p:nvPr>
        </p:nvSpPr>
        <p:spPr/>
        <p:txBody>
          <a:bodyPr/>
          <a:lstStyle/>
          <a:p>
            <a:r>
              <a:rPr lang="en-US" dirty="0"/>
              <a:t>Default cover design.</a:t>
            </a:r>
          </a:p>
        </p:txBody>
      </p:sp>
      <p:sp>
        <p:nvSpPr>
          <p:cNvPr id="4" name="Slide Number Placeholder 3"/>
          <p:cNvSpPr>
            <a:spLocks noGrp="1"/>
          </p:cNvSpPr>
          <p:nvPr>
            <p:ph type="sldNum" sz="quarter" idx="10"/>
          </p:nvPr>
        </p:nvSpPr>
        <p:spPr/>
        <p:txBody>
          <a:bodyPr/>
          <a:lstStyle/>
          <a:p>
            <a:pPr>
              <a:defRPr/>
            </a:pPr>
            <a:fld id="{1865609A-F36D-42F9-B708-7A9D991E589B}" type="slidenum">
              <a:rPr lang="en-US" smtClean="0"/>
              <a:pPr>
                <a:defRPr/>
              </a:pPr>
              <a:t>3</a:t>
            </a:fld>
            <a:endParaRPr lang="en-US" dirty="0"/>
          </a:p>
        </p:txBody>
      </p:sp>
    </p:spTree>
    <p:extLst>
      <p:ext uri="{BB962C8B-B14F-4D97-AF65-F5344CB8AC3E}">
        <p14:creationId xmlns:p14="http://schemas.microsoft.com/office/powerpoint/2010/main" xmlns="" val="1708490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SNI, DPI</a:t>
            </a:r>
          </a:p>
        </p:txBody>
      </p:sp>
      <p:sp>
        <p:nvSpPr>
          <p:cNvPr id="4" name="Slide Number Placeholder 3"/>
          <p:cNvSpPr>
            <a:spLocks noGrp="1"/>
          </p:cNvSpPr>
          <p:nvPr>
            <p:ph type="sldNum" sz="quarter" idx="10"/>
          </p:nvPr>
        </p:nvSpPr>
        <p:spPr/>
        <p:txBody>
          <a:bodyPr/>
          <a:lstStyle/>
          <a:p>
            <a:fld id="{0F377F13-34CC-6843-96E7-4A03CB8BBE85}" type="slidenum">
              <a:rPr lang="en-US" smtClean="0"/>
              <a:pPr/>
              <a:t>7</a:t>
            </a:fld>
            <a:endParaRPr lang="en-US" dirty="0"/>
          </a:p>
        </p:txBody>
      </p:sp>
    </p:spTree>
    <p:extLst>
      <p:ext uri="{BB962C8B-B14F-4D97-AF65-F5344CB8AC3E}">
        <p14:creationId xmlns:p14="http://schemas.microsoft.com/office/powerpoint/2010/main" xmlns="" val="1895490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r>
              <a:rPr lang="he-IL" dirty="0" err="1" smtClean="0"/>
              <a:t>פרורגרסיבי</a:t>
            </a:r>
            <a:r>
              <a:rPr lang="he-IL" baseline="0" dirty="0" smtClean="0"/>
              <a:t> – הכל באותה איכות, כל כמה שניות שולח בקשה למלא את הבאפר</a:t>
            </a:r>
          </a:p>
          <a:p>
            <a:r>
              <a:rPr lang="he-IL" baseline="0" dirty="0" smtClean="0"/>
              <a:t>האס – מוריד קטעים באורך של 2 עד 10 שניות. לכל וידאו יש מספר איכויות והלקוח "בוחר" מה להוריד כפונקציה של כל מיני משתנים כמו מהירות הורדה וכמה שניות נותר לנגן</a:t>
            </a:r>
            <a:endParaRPr lang="he-IL" dirty="0"/>
          </a:p>
        </p:txBody>
      </p:sp>
      <p:sp>
        <p:nvSpPr>
          <p:cNvPr id="4" name="מציין מיקום של מספר שקופית 3"/>
          <p:cNvSpPr>
            <a:spLocks noGrp="1"/>
          </p:cNvSpPr>
          <p:nvPr>
            <p:ph type="sldNum" sz="quarter" idx="10"/>
          </p:nvPr>
        </p:nvSpPr>
        <p:spPr/>
        <p:txBody>
          <a:bodyPr/>
          <a:lstStyle/>
          <a:p>
            <a:fld id="{0F377F13-34CC-6843-96E7-4A03CB8BBE85}" type="slidenum">
              <a:rPr lang="en-US" smtClean="0"/>
              <a:pPr/>
              <a:t>9</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r>
              <a:rPr lang="he-IL" dirty="0" smtClean="0"/>
              <a:t>כחול</a:t>
            </a:r>
            <a:r>
              <a:rPr lang="he-IL" baseline="0" dirty="0" smtClean="0"/>
              <a:t> – בקשות, העלאה. יש בקשות גדולות מ500 בתים.</a:t>
            </a:r>
          </a:p>
          <a:p>
            <a:r>
              <a:rPr lang="he-IL" baseline="0" dirty="0" smtClean="0"/>
              <a:t>אדום – הורדה, מגיע בעקבות בקשות </a:t>
            </a:r>
          </a:p>
          <a:p>
            <a:r>
              <a:rPr lang="he-IL" baseline="0" dirty="0" smtClean="0"/>
              <a:t>יש לנו אי די יו (אפליקיישן </a:t>
            </a:r>
            <a:r>
              <a:rPr lang="he-IL" baseline="0" dirty="0" err="1" smtClean="0"/>
              <a:t>דאטא</a:t>
            </a:r>
            <a:r>
              <a:rPr lang="he-IL" baseline="0" dirty="0" smtClean="0"/>
              <a:t> </a:t>
            </a:r>
            <a:r>
              <a:rPr lang="he-IL" baseline="0" dirty="0" err="1" smtClean="0"/>
              <a:t>יוניט</a:t>
            </a:r>
            <a:r>
              <a:rPr lang="he-IL" baseline="0" dirty="0" smtClean="0"/>
              <a:t>) שמזוהות על ידי בקשות נשלחות הגדולות מגודל הסף שנקבע-500</a:t>
            </a:r>
            <a:endParaRPr lang="he-IL" dirty="0"/>
          </a:p>
        </p:txBody>
      </p:sp>
      <p:sp>
        <p:nvSpPr>
          <p:cNvPr id="4" name="מציין מיקום של מספר שקופית 3"/>
          <p:cNvSpPr>
            <a:spLocks noGrp="1"/>
          </p:cNvSpPr>
          <p:nvPr>
            <p:ph type="sldNum" sz="quarter" idx="10"/>
          </p:nvPr>
        </p:nvSpPr>
        <p:spPr/>
        <p:txBody>
          <a:bodyPr/>
          <a:lstStyle/>
          <a:p>
            <a:fld id="{0F377F13-34CC-6843-96E7-4A03CB8BBE85}" type="slidenum">
              <a:rPr lang="en-US" smtClean="0"/>
              <a:pPr/>
              <a:t>10</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377F13-34CC-6843-96E7-4A03CB8BBE85}" type="slidenum">
              <a:rPr lang="en-US" smtClean="0"/>
              <a:pPr/>
              <a:t>19</a:t>
            </a:fld>
            <a:endParaRPr lang="en-US" dirty="0"/>
          </a:p>
        </p:txBody>
      </p:sp>
    </p:spTree>
    <p:extLst>
      <p:ext uri="{BB962C8B-B14F-4D97-AF65-F5344CB8AC3E}">
        <p14:creationId xmlns:p14="http://schemas.microsoft.com/office/powerpoint/2010/main" xmlns="" val="4386488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google.com/url?sa=i&amp;rct=j&amp;q=&amp;esrc=s&amp;source=images&amp;cd=&amp;ved=0ahUKEwiZg6bg6OrSAhWBZCYKHVLVAQAQjRwIBw&amp;url=http://events.linuxfoundation.org/events/mesoscon-north-america/sponsors/our-sponsors&amp;psig=AFQjCNG75w7fIpNmZSlH_-Flh-_I-1H8uQ&amp;ust=1490296355207697" TargetMode="External"/><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57201" y="310896"/>
            <a:ext cx="4114800" cy="1737360"/>
          </a:xfrm>
        </p:spPr>
        <p:txBody>
          <a:bodyPr anchor="b" anchorCtr="0">
            <a:normAutofit/>
          </a:bodyPr>
          <a:lstStyle>
            <a:lvl1pPr>
              <a:defRPr sz="4000"/>
            </a:lvl1pPr>
          </a:lstStyle>
          <a:p>
            <a:r>
              <a:rPr lang="en-US"/>
              <a:t>Click to edit Master title style</a:t>
            </a:r>
            <a:endParaRPr lang="en-US" dirty="0"/>
          </a:p>
        </p:txBody>
      </p:sp>
      <p:sp>
        <p:nvSpPr>
          <p:cNvPr id="3" name="Subtitle 2"/>
          <p:cNvSpPr>
            <a:spLocks noGrp="1"/>
          </p:cNvSpPr>
          <p:nvPr>
            <p:ph type="subTitle" idx="1"/>
          </p:nvPr>
        </p:nvSpPr>
        <p:spPr bwMode="gray">
          <a:xfrm>
            <a:off x="457201" y="2240280"/>
            <a:ext cx="4114800" cy="320040"/>
          </a:xfrm>
        </p:spPr>
        <p:txBody>
          <a:bodyPr>
            <a:noAutofit/>
          </a:bodyPr>
          <a:lstStyle>
            <a:lvl1pPr marL="0" indent="0" algn="l">
              <a:spcBef>
                <a:spcPts val="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9" name="Picture 7" descr="Image result for Verizon Labs">
            <a:hlinkClick r:id="rId2"/>
          </p:cNvPr>
          <p:cNvPicPr>
            <a:picLocks noChangeAspect="1" noChangeArrowheads="1"/>
          </p:cNvPicPr>
          <p:nvPr userDrawn="1"/>
        </p:nvPicPr>
        <p:blipFill>
          <a:blip r:embed="rId3">
            <a:extLst>
              <a:ext uri="{28A0092B-C50C-407E-A947-70E740481C1C}">
                <a14:useLocalDpi xmlns:a14="http://schemas.microsoft.com/office/drawing/2010/main" xmlns="" val="0"/>
              </a:ext>
            </a:extLst>
          </a:blip>
          <a:srcRect/>
          <a:stretch>
            <a:fillRect/>
          </a:stretch>
        </p:blipFill>
        <p:spPr bwMode="auto">
          <a:xfrm>
            <a:off x="237395" y="3828722"/>
            <a:ext cx="1610791" cy="1102120"/>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xmlns="" id="{207AAF7B-5D71-7A49-96B8-9D64541676C8}"/>
              </a:ext>
            </a:extLst>
          </p:cNvPr>
          <p:cNvPicPr>
            <a:picLocks noChangeAspect="1"/>
          </p:cNvPicPr>
          <p:nvPr userDrawn="1"/>
        </p:nvPicPr>
        <p:blipFill>
          <a:blip r:embed="rId4"/>
          <a:stretch>
            <a:fillRect/>
          </a:stretch>
        </p:blipFill>
        <p:spPr>
          <a:xfrm>
            <a:off x="6699896" y="3616065"/>
            <a:ext cx="1976007" cy="1527435"/>
          </a:xfrm>
          <a:prstGeom prst="rect">
            <a:avLst/>
          </a:prstGeom>
        </p:spPr>
      </p:pic>
    </p:spTree>
    <p:extLst>
      <p:ext uri="{BB962C8B-B14F-4D97-AF65-F5344CB8AC3E}">
        <p14:creationId xmlns:p14="http://schemas.microsoft.com/office/powerpoint/2010/main" xmlns="" val="855890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e Statement &amp; Chart">
    <p:spTree>
      <p:nvGrpSpPr>
        <p:cNvPr id="1" name=""/>
        <p:cNvGrpSpPr/>
        <p:nvPr/>
      </p:nvGrpSpPr>
      <p:grpSpPr>
        <a:xfrm>
          <a:off x="0" y="0"/>
          <a:ext cx="0" cy="0"/>
          <a:chOff x="0" y="0"/>
          <a:chExt cx="0" cy="0"/>
        </a:xfrm>
      </p:grpSpPr>
      <p:sp>
        <p:nvSpPr>
          <p:cNvPr id="3" name="Date Placeholder 2"/>
          <p:cNvSpPr>
            <a:spLocks noGrp="1"/>
          </p:cNvSpPr>
          <p:nvPr>
            <p:ph type="dt" sz="half" idx="10"/>
          </p:nvPr>
        </p:nvSpPr>
        <p:spPr bwMode="gray"/>
        <p:txBody>
          <a:bodyPr/>
          <a:lstStyle/>
          <a:p>
            <a:r>
              <a:rPr lang="en-US" dirty="0"/>
              <a:t>Month 00, 0000</a:t>
            </a:r>
          </a:p>
        </p:txBody>
      </p:sp>
      <p:sp>
        <p:nvSpPr>
          <p:cNvPr id="4" name="Footer Placeholder 3"/>
          <p:cNvSpPr>
            <a:spLocks noGrp="1"/>
          </p:cNvSpPr>
          <p:nvPr>
            <p:ph type="ftr" sz="quarter" idx="11"/>
          </p:nvPr>
        </p:nvSpPr>
        <p:spPr bwMode="gray"/>
        <p:txBody>
          <a:bodyPr/>
          <a:lstStyle/>
          <a:p>
            <a:r>
              <a:rPr lang="en-US" dirty="0"/>
              <a:t>Footer, only if needed</a:t>
            </a:r>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8" name="Text Placeholder 21"/>
          <p:cNvSpPr>
            <a:spLocks noGrp="1"/>
          </p:cNvSpPr>
          <p:nvPr>
            <p:ph type="body" sz="quarter" idx="16"/>
          </p:nvPr>
        </p:nvSpPr>
        <p:spPr bwMode="gray">
          <a:xfrm>
            <a:off x="457200" y="423006"/>
            <a:ext cx="2130552" cy="4148994"/>
          </a:xfrm>
        </p:spPr>
        <p:txBody>
          <a:bodyPr/>
          <a:lstStyle>
            <a:lvl1pPr>
              <a:lnSpc>
                <a:spcPct val="90000"/>
              </a:lnSpc>
              <a:spcBef>
                <a:spcPts val="900"/>
              </a:spcBef>
              <a:defRPr sz="24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11" name="Chart Placeholder 5"/>
          <p:cNvSpPr>
            <a:spLocks noGrp="1"/>
          </p:cNvSpPr>
          <p:nvPr>
            <p:ph type="chart" sz="quarter" idx="19" hasCustomPrompt="1"/>
          </p:nvPr>
        </p:nvSpPr>
        <p:spPr>
          <a:xfrm>
            <a:off x="3511550" y="427038"/>
            <a:ext cx="5175250" cy="4144962"/>
          </a:xfrm>
        </p:spPr>
        <p:txBody>
          <a:bodyPr anchor="ctr" anchorCtr="0">
            <a:normAutofit/>
          </a:bodyPr>
          <a:lstStyle>
            <a:lvl1pPr algn="ctr">
              <a:spcBef>
                <a:spcPts val="0"/>
              </a:spcBef>
              <a:defRPr sz="1200" b="0"/>
            </a:lvl1pPr>
          </a:lstStyle>
          <a:p>
            <a:r>
              <a:rPr lang="en-US" dirty="0"/>
              <a:t>Click icon to add chart.</a:t>
            </a:r>
          </a:p>
        </p:txBody>
      </p:sp>
    </p:spTree>
    <p:extLst>
      <p:ext uri="{BB962C8B-B14F-4D97-AF65-F5344CB8AC3E}">
        <p14:creationId xmlns:p14="http://schemas.microsoft.com/office/powerpoint/2010/main" xmlns="" val="3596613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amp; On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bwMode="gray"/>
        <p:txBody>
          <a:bodyPr/>
          <a:lstStyle/>
          <a:p>
            <a:r>
              <a:rPr lang="en-US" dirty="0"/>
              <a:t>Month 00, 0000</a:t>
            </a:r>
          </a:p>
        </p:txBody>
      </p:sp>
      <p:sp>
        <p:nvSpPr>
          <p:cNvPr id="4" name="Footer Placeholder 3"/>
          <p:cNvSpPr>
            <a:spLocks noGrp="1"/>
          </p:cNvSpPr>
          <p:nvPr>
            <p:ph type="ftr" sz="quarter" idx="11"/>
          </p:nvPr>
        </p:nvSpPr>
        <p:spPr bwMode="gray"/>
        <p:txBody>
          <a:bodyPr/>
          <a:lstStyle/>
          <a:p>
            <a:r>
              <a:rPr lang="en-US" dirty="0"/>
              <a:t>Footer, only if needed</a:t>
            </a:r>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25" name="Picture Placeholder 8"/>
          <p:cNvSpPr>
            <a:spLocks noGrp="1" noChangeAspect="1"/>
          </p:cNvSpPr>
          <p:nvPr>
            <p:ph type="pic" sz="quarter" idx="20" hasCustomPrompt="1"/>
          </p:nvPr>
        </p:nvSpPr>
        <p:spPr bwMode="gray">
          <a:xfrm>
            <a:off x="3369564" y="1373186"/>
            <a:ext cx="5317236" cy="3198813"/>
          </a:xfrm>
          <a:noFill/>
        </p:spPr>
        <p:txBody>
          <a:bodyPr anchor="ctr" anchorCtr="0">
            <a:normAutofit/>
          </a:bodyPr>
          <a:lstStyle>
            <a:lvl1pPr algn="ctr">
              <a:spcBef>
                <a:spcPts val="0"/>
              </a:spcBef>
              <a:defRPr sz="1200" b="0"/>
            </a:lvl1pPr>
          </a:lstStyle>
          <a:p>
            <a:r>
              <a:rPr lang="en-US" dirty="0"/>
              <a:t>Click icon to add picture. </a:t>
            </a:r>
            <a:br>
              <a:rPr lang="en-US" dirty="0"/>
            </a:br>
            <a:r>
              <a:rPr lang="en-US" dirty="0"/>
              <a:t>Placeholder is 5:3 proportion.</a:t>
            </a:r>
          </a:p>
        </p:txBody>
      </p:sp>
      <p:sp>
        <p:nvSpPr>
          <p:cNvPr id="9" name="Text Placeholder 21"/>
          <p:cNvSpPr>
            <a:spLocks noGrp="1"/>
          </p:cNvSpPr>
          <p:nvPr>
            <p:ph type="body" sz="quarter" idx="21"/>
          </p:nvPr>
        </p:nvSpPr>
        <p:spPr bwMode="gray">
          <a:xfrm>
            <a:off x="457200" y="423005"/>
            <a:ext cx="2130552" cy="4148995"/>
          </a:xfrm>
        </p:spPr>
        <p:txBody>
          <a:bodyPr/>
          <a:lstStyle>
            <a:lvl1pPr>
              <a:lnSpc>
                <a:spcPct val="90000"/>
              </a:lnSpc>
              <a:spcBef>
                <a:spcPts val="900"/>
              </a:spcBef>
              <a:defRPr sz="2400">
                <a:solidFill>
                  <a:schemeClr val="accent1"/>
                </a:solidFill>
                <a:latin typeface="+mj-lt"/>
              </a:defRPr>
            </a:lvl1pPr>
            <a:lvl2pPr>
              <a:spcBef>
                <a:spcPts val="900"/>
              </a:spcBef>
              <a:defRPr b="1">
                <a:solidFill>
                  <a:srgbClr val="000000"/>
                </a:solidFill>
              </a:defRPr>
            </a:lvl2pPr>
            <a:lvl3pPr marL="0" indent="0">
              <a:spcBef>
                <a:spcPts val="900"/>
              </a:spcBef>
              <a:buFontTx/>
              <a:buNone/>
              <a:defRPr>
                <a:solidFill>
                  <a:srgbClr val="000000"/>
                </a:solidFill>
              </a:defRPr>
            </a:lvl3pPr>
            <a:lvl4pPr marL="230188" indent="-230188">
              <a:spcBef>
                <a:spcPts val="600"/>
              </a:spcBef>
              <a:buFont typeface="Arial"/>
              <a:buChar char="•"/>
              <a:defRPr baseline="0">
                <a:solidFill>
                  <a:srgbClr val="000000"/>
                </a:solidFill>
              </a:defRPr>
            </a:lvl4pPr>
            <a:lvl5pPr marL="455613" indent="-225425">
              <a:spcBef>
                <a:spcPts val="600"/>
              </a:spcBef>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xmlns="" val="39050051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amp; One Picture/Caption">
    <p:spTree>
      <p:nvGrpSpPr>
        <p:cNvPr id="1" name=""/>
        <p:cNvGrpSpPr/>
        <p:nvPr/>
      </p:nvGrpSpPr>
      <p:grpSpPr>
        <a:xfrm>
          <a:off x="0" y="0"/>
          <a:ext cx="0" cy="0"/>
          <a:chOff x="0" y="0"/>
          <a:chExt cx="0" cy="0"/>
        </a:xfrm>
      </p:grpSpPr>
      <p:sp>
        <p:nvSpPr>
          <p:cNvPr id="3" name="Date Placeholder 2"/>
          <p:cNvSpPr>
            <a:spLocks noGrp="1"/>
          </p:cNvSpPr>
          <p:nvPr>
            <p:ph type="dt" sz="half" idx="10"/>
          </p:nvPr>
        </p:nvSpPr>
        <p:spPr bwMode="gray"/>
        <p:txBody>
          <a:bodyPr/>
          <a:lstStyle/>
          <a:p>
            <a:r>
              <a:rPr lang="en-US" dirty="0"/>
              <a:t>Month 00, 0000</a:t>
            </a:r>
          </a:p>
        </p:txBody>
      </p:sp>
      <p:sp>
        <p:nvSpPr>
          <p:cNvPr id="4" name="Footer Placeholder 3"/>
          <p:cNvSpPr>
            <a:spLocks noGrp="1"/>
          </p:cNvSpPr>
          <p:nvPr>
            <p:ph type="ftr" sz="quarter" idx="11"/>
          </p:nvPr>
        </p:nvSpPr>
        <p:spPr bwMode="gray"/>
        <p:txBody>
          <a:bodyPr/>
          <a:lstStyle/>
          <a:p>
            <a:r>
              <a:rPr lang="en-US" dirty="0"/>
              <a:t>Footer, only if needed</a:t>
            </a:r>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25" name="Picture Placeholder 8"/>
          <p:cNvSpPr>
            <a:spLocks noGrp="1" noChangeAspect="1"/>
          </p:cNvSpPr>
          <p:nvPr>
            <p:ph type="pic" sz="quarter" idx="20" hasCustomPrompt="1"/>
          </p:nvPr>
        </p:nvSpPr>
        <p:spPr bwMode="gray">
          <a:xfrm>
            <a:off x="3369564" y="1373186"/>
            <a:ext cx="4800600" cy="2880360"/>
          </a:xfrm>
          <a:noFill/>
        </p:spPr>
        <p:txBody>
          <a:bodyPr anchor="ctr" anchorCtr="0">
            <a:normAutofit/>
          </a:bodyPr>
          <a:lstStyle>
            <a:lvl1pPr algn="ctr">
              <a:spcBef>
                <a:spcPts val="0"/>
              </a:spcBef>
              <a:defRPr sz="1200" b="0"/>
            </a:lvl1pPr>
          </a:lstStyle>
          <a:p>
            <a:r>
              <a:rPr lang="en-US" dirty="0"/>
              <a:t>Click icon to add picture. </a:t>
            </a:r>
            <a:br>
              <a:rPr lang="en-US" dirty="0"/>
            </a:br>
            <a:r>
              <a:rPr lang="en-US" dirty="0"/>
              <a:t>Placeholder is 5:3 proportion.</a:t>
            </a:r>
          </a:p>
        </p:txBody>
      </p:sp>
      <p:sp>
        <p:nvSpPr>
          <p:cNvPr id="8" name="Text Placeholder 9"/>
          <p:cNvSpPr>
            <a:spLocks noGrp="1"/>
          </p:cNvSpPr>
          <p:nvPr>
            <p:ph type="body" sz="quarter" idx="27" hasCustomPrompt="1"/>
          </p:nvPr>
        </p:nvSpPr>
        <p:spPr>
          <a:xfrm>
            <a:off x="3369564" y="4341813"/>
            <a:ext cx="4800600" cy="228600"/>
          </a:xfrm>
        </p:spPr>
        <p:txBody>
          <a:bodyPr>
            <a:normAutofit/>
          </a:bodyPr>
          <a:lstStyle>
            <a:lvl1pPr>
              <a:spcBef>
                <a:spcPts val="0"/>
              </a:spcBef>
              <a:defRPr sz="700" b="0">
                <a:solidFill>
                  <a:schemeClr val="tx2"/>
                </a:solidFill>
              </a:defRPr>
            </a:lvl1pPr>
            <a:lvl2pPr>
              <a:spcBef>
                <a:spcPts val="0"/>
              </a:spcBef>
              <a:defRPr sz="1000"/>
            </a:lvl2pPr>
            <a:lvl3pPr marL="115888" indent="-115888">
              <a:spcBef>
                <a:spcPts val="0"/>
              </a:spcBef>
              <a:defRPr sz="1000"/>
            </a:lvl3pPr>
            <a:lvl4pPr marL="230188" indent="-114300">
              <a:spcBef>
                <a:spcPts val="0"/>
              </a:spcBef>
              <a:defRPr sz="1000"/>
            </a:lvl4pPr>
            <a:lvl5pPr marL="339725" indent="-109538">
              <a:spcBef>
                <a:spcPts val="0"/>
              </a:spcBef>
              <a:defRPr sz="1000"/>
            </a:lvl5pPr>
          </a:lstStyle>
          <a:p>
            <a:pPr lvl="0"/>
            <a:r>
              <a:rPr lang="en-US" dirty="0"/>
              <a:t>Caption goes here.</a:t>
            </a:r>
          </a:p>
        </p:txBody>
      </p:sp>
      <p:sp>
        <p:nvSpPr>
          <p:cNvPr id="10" name="Text Placeholder 21"/>
          <p:cNvSpPr>
            <a:spLocks noGrp="1"/>
          </p:cNvSpPr>
          <p:nvPr>
            <p:ph type="body" sz="quarter" idx="21"/>
          </p:nvPr>
        </p:nvSpPr>
        <p:spPr bwMode="gray">
          <a:xfrm>
            <a:off x="457200" y="423005"/>
            <a:ext cx="2130552" cy="4148995"/>
          </a:xfrm>
        </p:spPr>
        <p:txBody>
          <a:bodyPr/>
          <a:lstStyle>
            <a:lvl1pPr>
              <a:lnSpc>
                <a:spcPct val="90000"/>
              </a:lnSpc>
              <a:spcBef>
                <a:spcPts val="900"/>
              </a:spcBef>
              <a:defRPr sz="2400">
                <a:solidFill>
                  <a:schemeClr val="accent1"/>
                </a:solidFill>
                <a:latin typeface="+mj-lt"/>
              </a:defRPr>
            </a:lvl1pPr>
            <a:lvl2pPr>
              <a:spcBef>
                <a:spcPts val="900"/>
              </a:spcBef>
              <a:defRPr b="1">
                <a:solidFill>
                  <a:srgbClr val="000000"/>
                </a:solidFill>
              </a:defRPr>
            </a:lvl2pPr>
            <a:lvl3pPr marL="0" indent="0">
              <a:spcBef>
                <a:spcPts val="900"/>
              </a:spcBef>
              <a:buFontTx/>
              <a:buNone/>
              <a:defRPr>
                <a:solidFill>
                  <a:srgbClr val="000000"/>
                </a:solidFill>
              </a:defRPr>
            </a:lvl3pPr>
            <a:lvl4pPr marL="230188" indent="-230188">
              <a:spcBef>
                <a:spcPts val="600"/>
              </a:spcBef>
              <a:buFont typeface="Arial"/>
              <a:buChar char="•"/>
              <a:defRPr baseline="0">
                <a:solidFill>
                  <a:srgbClr val="000000"/>
                </a:solidFill>
              </a:defRPr>
            </a:lvl4pPr>
            <a:lvl5pPr marL="455613" indent="-225425">
              <a:spcBef>
                <a:spcPts val="600"/>
              </a:spcBef>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xmlns="" val="16927740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amp; Two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bwMode="gray"/>
        <p:txBody>
          <a:bodyPr/>
          <a:lstStyle/>
          <a:p>
            <a:r>
              <a:rPr lang="en-US" dirty="0"/>
              <a:t>Month 00, 0000</a:t>
            </a:r>
          </a:p>
        </p:txBody>
      </p:sp>
      <p:sp>
        <p:nvSpPr>
          <p:cNvPr id="4" name="Footer Placeholder 3"/>
          <p:cNvSpPr>
            <a:spLocks noGrp="1"/>
          </p:cNvSpPr>
          <p:nvPr>
            <p:ph type="ftr" sz="quarter" idx="11"/>
          </p:nvPr>
        </p:nvSpPr>
        <p:spPr bwMode="gray"/>
        <p:txBody>
          <a:bodyPr/>
          <a:lstStyle/>
          <a:p>
            <a:r>
              <a:rPr lang="en-US" dirty="0"/>
              <a:t>Footer, only if needed</a:t>
            </a:r>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11" name="Picture Placeholder 8"/>
          <p:cNvSpPr>
            <a:spLocks noGrp="1" noChangeAspect="1"/>
          </p:cNvSpPr>
          <p:nvPr>
            <p:ph type="pic" sz="quarter" idx="19" hasCustomPrompt="1"/>
          </p:nvPr>
        </p:nvSpPr>
        <p:spPr bwMode="gray">
          <a:xfrm>
            <a:off x="6099355" y="1371600"/>
            <a:ext cx="2404872" cy="3200400"/>
          </a:xfrm>
          <a:noFill/>
        </p:spPr>
        <p:txBody>
          <a:bodyPr anchor="ctr" anchorCtr="0">
            <a:normAutofit/>
          </a:bodyPr>
          <a:lstStyle>
            <a:lvl1pPr marL="0" marR="0" indent="0" algn="ctr" defTabSz="457200" rtl="0" eaLnBrk="1" fontAlgn="auto" latinLnBrk="0" hangingPunct="1">
              <a:lnSpc>
                <a:spcPct val="100000"/>
              </a:lnSpc>
              <a:spcBef>
                <a:spcPts val="0"/>
              </a:spcBef>
              <a:spcAft>
                <a:spcPts val="0"/>
              </a:spcAft>
              <a:buClrTx/>
              <a:buSzTx/>
              <a:buFontTx/>
              <a:buNone/>
              <a:tabLst/>
              <a:defRPr sz="1200" b="0" baseline="0"/>
            </a:lvl1pPr>
          </a:lstStyle>
          <a:p>
            <a:r>
              <a:rPr lang="en-US" dirty="0"/>
              <a:t>Click icon to add picture. </a:t>
            </a:r>
            <a:br>
              <a:rPr lang="en-US" dirty="0"/>
            </a:br>
            <a:r>
              <a:rPr lang="en-US" dirty="0"/>
              <a:t>Placeholder is 3:4 proportion.</a:t>
            </a:r>
          </a:p>
        </p:txBody>
      </p:sp>
      <p:sp>
        <p:nvSpPr>
          <p:cNvPr id="12" name="Picture Placeholder 8"/>
          <p:cNvSpPr>
            <a:spLocks noGrp="1" noChangeAspect="1"/>
          </p:cNvSpPr>
          <p:nvPr>
            <p:ph type="pic" sz="quarter" idx="20" hasCustomPrompt="1"/>
          </p:nvPr>
        </p:nvSpPr>
        <p:spPr bwMode="gray">
          <a:xfrm>
            <a:off x="3375100" y="1371600"/>
            <a:ext cx="2404872" cy="3200400"/>
          </a:xfrm>
          <a:noFill/>
        </p:spPr>
        <p:txBody>
          <a:bodyPr anchor="ctr" anchorCtr="0">
            <a:normAutofit/>
          </a:bodyPr>
          <a:lstStyle>
            <a:lvl1pPr algn="ctr">
              <a:spcBef>
                <a:spcPts val="0"/>
              </a:spcBef>
              <a:defRPr sz="1200" b="0" baseline="0"/>
            </a:lvl1pPr>
          </a:lstStyle>
          <a:p>
            <a:r>
              <a:rPr lang="en-US" dirty="0"/>
              <a:t>Click icon to add picture. </a:t>
            </a:r>
            <a:br>
              <a:rPr lang="en-US" dirty="0"/>
            </a:br>
            <a:r>
              <a:rPr lang="en-US" dirty="0"/>
              <a:t>Placeholder is 3:4 proportion.</a:t>
            </a:r>
          </a:p>
        </p:txBody>
      </p:sp>
      <p:sp>
        <p:nvSpPr>
          <p:cNvPr id="8" name="Text Placeholder 21"/>
          <p:cNvSpPr>
            <a:spLocks noGrp="1"/>
          </p:cNvSpPr>
          <p:nvPr>
            <p:ph type="body" sz="quarter" idx="21"/>
          </p:nvPr>
        </p:nvSpPr>
        <p:spPr bwMode="gray">
          <a:xfrm>
            <a:off x="457200" y="423005"/>
            <a:ext cx="2130552" cy="4148995"/>
          </a:xfrm>
        </p:spPr>
        <p:txBody>
          <a:bodyPr/>
          <a:lstStyle>
            <a:lvl1pPr>
              <a:lnSpc>
                <a:spcPct val="90000"/>
              </a:lnSpc>
              <a:spcBef>
                <a:spcPts val="900"/>
              </a:spcBef>
              <a:defRPr sz="2400">
                <a:solidFill>
                  <a:schemeClr val="accent1"/>
                </a:solidFill>
                <a:latin typeface="+mj-lt"/>
              </a:defRPr>
            </a:lvl1pPr>
            <a:lvl2pPr>
              <a:spcBef>
                <a:spcPts val="900"/>
              </a:spcBef>
              <a:defRPr b="1">
                <a:solidFill>
                  <a:srgbClr val="000000"/>
                </a:solidFill>
              </a:defRPr>
            </a:lvl2pPr>
            <a:lvl3pPr marL="0" indent="0">
              <a:spcBef>
                <a:spcPts val="900"/>
              </a:spcBef>
              <a:buFontTx/>
              <a:buNone/>
              <a:defRPr>
                <a:solidFill>
                  <a:srgbClr val="000000"/>
                </a:solidFill>
              </a:defRPr>
            </a:lvl3pPr>
            <a:lvl4pPr marL="230188" indent="-230188">
              <a:spcBef>
                <a:spcPts val="600"/>
              </a:spcBef>
              <a:buFont typeface="Arial"/>
              <a:buChar char="•"/>
              <a:defRPr baseline="0">
                <a:solidFill>
                  <a:srgbClr val="000000"/>
                </a:solidFill>
              </a:defRPr>
            </a:lvl4pPr>
            <a:lvl5pPr marL="455613" indent="-225425">
              <a:spcBef>
                <a:spcPts val="600"/>
              </a:spcBef>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xmlns="" val="9718335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mp; Two Picture/Caption">
    <p:spTree>
      <p:nvGrpSpPr>
        <p:cNvPr id="1" name=""/>
        <p:cNvGrpSpPr/>
        <p:nvPr/>
      </p:nvGrpSpPr>
      <p:grpSpPr>
        <a:xfrm>
          <a:off x="0" y="0"/>
          <a:ext cx="0" cy="0"/>
          <a:chOff x="0" y="0"/>
          <a:chExt cx="0" cy="0"/>
        </a:xfrm>
      </p:grpSpPr>
      <p:sp>
        <p:nvSpPr>
          <p:cNvPr id="3" name="Date Placeholder 2"/>
          <p:cNvSpPr>
            <a:spLocks noGrp="1"/>
          </p:cNvSpPr>
          <p:nvPr>
            <p:ph type="dt" sz="half" idx="10"/>
          </p:nvPr>
        </p:nvSpPr>
        <p:spPr bwMode="gray"/>
        <p:txBody>
          <a:bodyPr/>
          <a:lstStyle/>
          <a:p>
            <a:r>
              <a:rPr lang="en-US" dirty="0"/>
              <a:t>Month 00, 0000</a:t>
            </a:r>
          </a:p>
        </p:txBody>
      </p:sp>
      <p:sp>
        <p:nvSpPr>
          <p:cNvPr id="4" name="Footer Placeholder 3"/>
          <p:cNvSpPr>
            <a:spLocks noGrp="1"/>
          </p:cNvSpPr>
          <p:nvPr>
            <p:ph type="ftr" sz="quarter" idx="11"/>
          </p:nvPr>
        </p:nvSpPr>
        <p:spPr bwMode="gray"/>
        <p:txBody>
          <a:bodyPr/>
          <a:lstStyle/>
          <a:p>
            <a:r>
              <a:rPr lang="en-US" dirty="0"/>
              <a:t>Footer, only if needed</a:t>
            </a:r>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9" name="Picture Placeholder 8"/>
          <p:cNvSpPr>
            <a:spLocks noGrp="1" noChangeAspect="1"/>
          </p:cNvSpPr>
          <p:nvPr>
            <p:ph type="pic" sz="quarter" idx="22" hasCustomPrompt="1"/>
          </p:nvPr>
        </p:nvSpPr>
        <p:spPr bwMode="gray">
          <a:xfrm>
            <a:off x="5851277" y="1373188"/>
            <a:ext cx="2161674" cy="2880360"/>
          </a:xfrm>
          <a:noFill/>
        </p:spPr>
        <p:txBody>
          <a:bodyPr anchor="ctr" anchorCtr="0">
            <a:normAutofit/>
          </a:bodyPr>
          <a:lstStyle>
            <a:lvl1pPr algn="ctr">
              <a:spcBef>
                <a:spcPts val="0"/>
              </a:spcBef>
              <a:defRPr sz="1200" b="0" baseline="0"/>
            </a:lvl1pPr>
          </a:lstStyle>
          <a:p>
            <a:r>
              <a:rPr lang="en-US" dirty="0"/>
              <a:t>Click icon to add picture. </a:t>
            </a:r>
            <a:br>
              <a:rPr lang="en-US" dirty="0"/>
            </a:br>
            <a:r>
              <a:rPr lang="en-US" dirty="0"/>
              <a:t>Placeholder is </a:t>
            </a:r>
            <a:br>
              <a:rPr lang="en-US" dirty="0"/>
            </a:br>
            <a:r>
              <a:rPr lang="en-US" dirty="0"/>
              <a:t>3:4 proportion.</a:t>
            </a:r>
          </a:p>
        </p:txBody>
      </p:sp>
      <p:sp>
        <p:nvSpPr>
          <p:cNvPr id="14" name="Picture Placeholder 8"/>
          <p:cNvSpPr>
            <a:spLocks noGrp="1" noChangeAspect="1"/>
          </p:cNvSpPr>
          <p:nvPr>
            <p:ph type="pic" sz="quarter" idx="24" hasCustomPrompt="1"/>
          </p:nvPr>
        </p:nvSpPr>
        <p:spPr bwMode="gray">
          <a:xfrm>
            <a:off x="3369564" y="1373188"/>
            <a:ext cx="2161674" cy="2880360"/>
          </a:xfrm>
          <a:noFill/>
        </p:spPr>
        <p:txBody>
          <a:bodyPr anchor="ctr" anchorCtr="0">
            <a:normAutofit/>
          </a:bodyPr>
          <a:lstStyle>
            <a:lvl1pPr algn="ctr">
              <a:spcBef>
                <a:spcPts val="0"/>
              </a:spcBef>
              <a:defRPr sz="1200" b="0" baseline="0"/>
            </a:lvl1pPr>
          </a:lstStyle>
          <a:p>
            <a:r>
              <a:rPr lang="en-US" dirty="0"/>
              <a:t>Click icon to add picture. </a:t>
            </a:r>
            <a:br>
              <a:rPr lang="en-US" dirty="0"/>
            </a:br>
            <a:r>
              <a:rPr lang="en-US" dirty="0"/>
              <a:t>Placeholder is </a:t>
            </a:r>
            <a:br>
              <a:rPr lang="en-US" dirty="0"/>
            </a:br>
            <a:r>
              <a:rPr lang="en-US" dirty="0"/>
              <a:t>3:4 proportion.</a:t>
            </a:r>
          </a:p>
        </p:txBody>
      </p:sp>
      <p:sp>
        <p:nvSpPr>
          <p:cNvPr id="16" name="Text Placeholder 9"/>
          <p:cNvSpPr>
            <a:spLocks noGrp="1"/>
          </p:cNvSpPr>
          <p:nvPr>
            <p:ph type="body" sz="quarter" idx="27" hasCustomPrompt="1"/>
          </p:nvPr>
        </p:nvSpPr>
        <p:spPr>
          <a:xfrm>
            <a:off x="3369565" y="4341813"/>
            <a:ext cx="2161673" cy="228600"/>
          </a:xfrm>
        </p:spPr>
        <p:txBody>
          <a:bodyPr>
            <a:normAutofit/>
          </a:bodyPr>
          <a:lstStyle>
            <a:lvl1pPr>
              <a:spcBef>
                <a:spcPts val="0"/>
              </a:spcBef>
              <a:defRPr sz="700" b="0">
                <a:solidFill>
                  <a:schemeClr val="tx2"/>
                </a:solidFill>
              </a:defRPr>
            </a:lvl1pPr>
            <a:lvl2pPr>
              <a:spcBef>
                <a:spcPts val="0"/>
              </a:spcBef>
              <a:defRPr sz="1000"/>
            </a:lvl2pPr>
            <a:lvl3pPr marL="115888" indent="-115888">
              <a:spcBef>
                <a:spcPts val="0"/>
              </a:spcBef>
              <a:defRPr sz="1000"/>
            </a:lvl3pPr>
            <a:lvl4pPr marL="230188" indent="-114300">
              <a:spcBef>
                <a:spcPts val="0"/>
              </a:spcBef>
              <a:defRPr sz="1000"/>
            </a:lvl4pPr>
            <a:lvl5pPr marL="339725" indent="-109538">
              <a:spcBef>
                <a:spcPts val="0"/>
              </a:spcBef>
              <a:defRPr sz="1000"/>
            </a:lvl5pPr>
          </a:lstStyle>
          <a:p>
            <a:pPr lvl="0"/>
            <a:r>
              <a:rPr lang="en-US" dirty="0"/>
              <a:t>Caption goes here.</a:t>
            </a:r>
          </a:p>
        </p:txBody>
      </p:sp>
      <p:sp>
        <p:nvSpPr>
          <p:cNvPr id="17" name="Text Placeholder 9"/>
          <p:cNvSpPr>
            <a:spLocks noGrp="1"/>
          </p:cNvSpPr>
          <p:nvPr>
            <p:ph type="body" sz="quarter" idx="28" hasCustomPrompt="1"/>
          </p:nvPr>
        </p:nvSpPr>
        <p:spPr>
          <a:xfrm>
            <a:off x="5851277" y="4341813"/>
            <a:ext cx="2161673" cy="228600"/>
          </a:xfrm>
        </p:spPr>
        <p:txBody>
          <a:bodyPr>
            <a:normAutofit/>
          </a:bodyPr>
          <a:lstStyle>
            <a:lvl1pPr>
              <a:spcBef>
                <a:spcPts val="0"/>
              </a:spcBef>
              <a:defRPr sz="700" b="0">
                <a:solidFill>
                  <a:schemeClr val="tx2"/>
                </a:solidFill>
              </a:defRPr>
            </a:lvl1pPr>
            <a:lvl2pPr>
              <a:spcBef>
                <a:spcPts val="0"/>
              </a:spcBef>
              <a:defRPr sz="1000"/>
            </a:lvl2pPr>
            <a:lvl3pPr marL="115888" indent="-115888">
              <a:spcBef>
                <a:spcPts val="0"/>
              </a:spcBef>
              <a:defRPr sz="1000"/>
            </a:lvl3pPr>
            <a:lvl4pPr marL="230188" indent="-114300">
              <a:spcBef>
                <a:spcPts val="0"/>
              </a:spcBef>
              <a:defRPr sz="1000"/>
            </a:lvl4pPr>
            <a:lvl5pPr marL="339725" indent="-109538">
              <a:spcBef>
                <a:spcPts val="0"/>
              </a:spcBef>
              <a:defRPr sz="1000"/>
            </a:lvl5pPr>
          </a:lstStyle>
          <a:p>
            <a:pPr lvl="0"/>
            <a:r>
              <a:rPr lang="en-US" dirty="0"/>
              <a:t>Caption goes here.</a:t>
            </a:r>
          </a:p>
        </p:txBody>
      </p:sp>
      <p:sp>
        <p:nvSpPr>
          <p:cNvPr id="10" name="Text Placeholder 21"/>
          <p:cNvSpPr>
            <a:spLocks noGrp="1"/>
          </p:cNvSpPr>
          <p:nvPr>
            <p:ph type="body" sz="quarter" idx="21"/>
          </p:nvPr>
        </p:nvSpPr>
        <p:spPr bwMode="gray">
          <a:xfrm>
            <a:off x="457200" y="423005"/>
            <a:ext cx="2130552" cy="4148995"/>
          </a:xfrm>
        </p:spPr>
        <p:txBody>
          <a:bodyPr/>
          <a:lstStyle>
            <a:lvl1pPr>
              <a:lnSpc>
                <a:spcPct val="90000"/>
              </a:lnSpc>
              <a:spcBef>
                <a:spcPts val="900"/>
              </a:spcBef>
              <a:defRPr sz="2400">
                <a:solidFill>
                  <a:schemeClr val="accent1"/>
                </a:solidFill>
                <a:latin typeface="+mj-lt"/>
              </a:defRPr>
            </a:lvl1pPr>
            <a:lvl2pPr>
              <a:spcBef>
                <a:spcPts val="900"/>
              </a:spcBef>
              <a:defRPr b="1">
                <a:solidFill>
                  <a:srgbClr val="000000"/>
                </a:solidFill>
              </a:defRPr>
            </a:lvl2pPr>
            <a:lvl3pPr marL="0" indent="0">
              <a:spcBef>
                <a:spcPts val="900"/>
              </a:spcBef>
              <a:buFontTx/>
              <a:buNone/>
              <a:defRPr>
                <a:solidFill>
                  <a:srgbClr val="000000"/>
                </a:solidFill>
              </a:defRPr>
            </a:lvl3pPr>
            <a:lvl4pPr marL="230188" indent="-230188">
              <a:spcBef>
                <a:spcPts val="600"/>
              </a:spcBef>
              <a:buFont typeface="Arial"/>
              <a:buChar char="•"/>
              <a:defRPr baseline="0">
                <a:solidFill>
                  <a:srgbClr val="000000"/>
                </a:solidFill>
              </a:defRPr>
            </a:lvl4pPr>
            <a:lvl5pPr marL="455613" indent="-225425">
              <a:spcBef>
                <a:spcPts val="600"/>
              </a:spcBef>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xmlns="" val="29498175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bwMode="gray"/>
        <p:txBody>
          <a:bodyPr/>
          <a:lstStyle/>
          <a:p>
            <a:r>
              <a:rPr lang="en-US" dirty="0"/>
              <a:t>Month 00, 0000</a:t>
            </a:r>
          </a:p>
        </p:txBody>
      </p:sp>
      <p:sp>
        <p:nvSpPr>
          <p:cNvPr id="4" name="Footer Placeholder 3"/>
          <p:cNvSpPr>
            <a:spLocks noGrp="1"/>
          </p:cNvSpPr>
          <p:nvPr>
            <p:ph type="ftr" sz="quarter" idx="11"/>
          </p:nvPr>
        </p:nvSpPr>
        <p:spPr bwMode="gray"/>
        <p:txBody>
          <a:bodyPr/>
          <a:lstStyle/>
          <a:p>
            <a:r>
              <a:rPr lang="en-US" dirty="0"/>
              <a:t>Footer, only if needed</a:t>
            </a:r>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9" name="Picture Placeholder 8"/>
          <p:cNvSpPr>
            <a:spLocks noGrp="1" noChangeAspect="1"/>
          </p:cNvSpPr>
          <p:nvPr>
            <p:ph type="pic" sz="quarter" idx="13" hasCustomPrompt="1"/>
          </p:nvPr>
        </p:nvSpPr>
        <p:spPr bwMode="gray">
          <a:xfrm>
            <a:off x="458788" y="907122"/>
            <a:ext cx="2514600" cy="3346426"/>
          </a:xfrm>
          <a:noFill/>
        </p:spPr>
        <p:txBody>
          <a:bodyPr anchor="ctr" anchorCtr="0">
            <a:normAutofit/>
          </a:bodyPr>
          <a:lstStyle>
            <a:lvl1pPr algn="ctr">
              <a:spcBef>
                <a:spcPts val="0"/>
              </a:spcBef>
              <a:defRPr sz="1200" b="0" baseline="0"/>
            </a:lvl1pPr>
          </a:lstStyle>
          <a:p>
            <a:r>
              <a:rPr lang="en-US" dirty="0"/>
              <a:t>Click icon to add picture. </a:t>
            </a:r>
            <a:br>
              <a:rPr lang="en-US" dirty="0"/>
            </a:br>
            <a:r>
              <a:rPr lang="en-US" dirty="0"/>
              <a:t>Placeholder is 3:4 proportion.</a:t>
            </a:r>
          </a:p>
        </p:txBody>
      </p:sp>
      <p:sp>
        <p:nvSpPr>
          <p:cNvPr id="11" name="Picture Placeholder 8"/>
          <p:cNvSpPr>
            <a:spLocks noGrp="1" noChangeAspect="1"/>
          </p:cNvSpPr>
          <p:nvPr>
            <p:ph type="pic" sz="quarter" idx="14" hasCustomPrompt="1"/>
          </p:nvPr>
        </p:nvSpPr>
        <p:spPr bwMode="gray">
          <a:xfrm>
            <a:off x="3314700" y="907122"/>
            <a:ext cx="2514600" cy="3346426"/>
          </a:xfrm>
          <a:noFill/>
        </p:spPr>
        <p:txBody>
          <a:bodyPr anchor="ctr" anchorCtr="0">
            <a:normAutofit/>
          </a:bodyPr>
          <a:lstStyle>
            <a:lvl1pPr algn="ctr">
              <a:spcBef>
                <a:spcPts val="0"/>
              </a:spcBef>
              <a:defRPr sz="1200" b="0" baseline="0"/>
            </a:lvl1pPr>
          </a:lstStyle>
          <a:p>
            <a:r>
              <a:rPr lang="en-US" dirty="0"/>
              <a:t>Click icon to add picture. </a:t>
            </a:r>
            <a:br>
              <a:rPr lang="en-US" dirty="0"/>
            </a:br>
            <a:r>
              <a:rPr lang="en-US" dirty="0"/>
              <a:t>Placeholder is 3:4 proportion.</a:t>
            </a:r>
          </a:p>
        </p:txBody>
      </p:sp>
      <p:sp>
        <p:nvSpPr>
          <p:cNvPr id="12" name="Picture Placeholder 8"/>
          <p:cNvSpPr>
            <a:spLocks noGrp="1" noChangeAspect="1"/>
          </p:cNvSpPr>
          <p:nvPr>
            <p:ph type="pic" sz="quarter" idx="15" hasCustomPrompt="1"/>
          </p:nvPr>
        </p:nvSpPr>
        <p:spPr bwMode="gray">
          <a:xfrm>
            <a:off x="6175375" y="907122"/>
            <a:ext cx="2514600" cy="3346426"/>
          </a:xfrm>
          <a:noFill/>
        </p:spPr>
        <p:txBody>
          <a:bodyPr anchor="ctr" anchorCtr="0">
            <a:normAutofit/>
          </a:bodyPr>
          <a:lstStyle>
            <a:lvl1pPr algn="ctr">
              <a:spcBef>
                <a:spcPts val="0"/>
              </a:spcBef>
              <a:defRPr sz="1200" b="0" baseline="0"/>
            </a:lvl1pPr>
          </a:lstStyle>
          <a:p>
            <a:r>
              <a:rPr lang="en-US" dirty="0"/>
              <a:t>Click icon to add picture. </a:t>
            </a:r>
            <a:br>
              <a:rPr lang="en-US" dirty="0"/>
            </a:br>
            <a:r>
              <a:rPr lang="en-US" dirty="0"/>
              <a:t>Placeholder is 3:4 proportion.</a:t>
            </a:r>
          </a:p>
        </p:txBody>
      </p:sp>
      <p:sp>
        <p:nvSpPr>
          <p:cNvPr id="13" name="Text Placeholder 9"/>
          <p:cNvSpPr>
            <a:spLocks noGrp="1"/>
          </p:cNvSpPr>
          <p:nvPr>
            <p:ph type="body" sz="quarter" idx="26" hasCustomPrompt="1"/>
          </p:nvPr>
        </p:nvSpPr>
        <p:spPr>
          <a:xfrm>
            <a:off x="458788" y="4341813"/>
            <a:ext cx="2514600" cy="228600"/>
          </a:xfrm>
        </p:spPr>
        <p:txBody>
          <a:bodyPr>
            <a:normAutofit/>
          </a:bodyPr>
          <a:lstStyle>
            <a:lvl1pPr>
              <a:spcBef>
                <a:spcPts val="0"/>
              </a:spcBef>
              <a:defRPr sz="700" b="0" baseline="0">
                <a:solidFill>
                  <a:schemeClr val="tx2"/>
                </a:solidFill>
              </a:defRPr>
            </a:lvl1pPr>
            <a:lvl2pPr>
              <a:spcBef>
                <a:spcPts val="0"/>
              </a:spcBef>
              <a:defRPr sz="1000"/>
            </a:lvl2pPr>
            <a:lvl3pPr marL="115888" indent="-115888">
              <a:spcBef>
                <a:spcPts val="0"/>
              </a:spcBef>
              <a:defRPr sz="1000"/>
            </a:lvl3pPr>
            <a:lvl4pPr marL="230188" indent="-114300">
              <a:spcBef>
                <a:spcPts val="0"/>
              </a:spcBef>
              <a:defRPr sz="1000"/>
            </a:lvl4pPr>
            <a:lvl5pPr marL="339725" indent="-109538">
              <a:spcBef>
                <a:spcPts val="0"/>
              </a:spcBef>
              <a:defRPr sz="1000"/>
            </a:lvl5pPr>
          </a:lstStyle>
          <a:p>
            <a:pPr lvl="0"/>
            <a:r>
              <a:rPr lang="en-US" dirty="0"/>
              <a:t>Optional caption goes here.</a:t>
            </a:r>
          </a:p>
        </p:txBody>
      </p:sp>
      <p:sp>
        <p:nvSpPr>
          <p:cNvPr id="14" name="Text Placeholder 9"/>
          <p:cNvSpPr>
            <a:spLocks noGrp="1"/>
          </p:cNvSpPr>
          <p:nvPr>
            <p:ph type="body" sz="quarter" idx="27" hasCustomPrompt="1"/>
          </p:nvPr>
        </p:nvSpPr>
        <p:spPr>
          <a:xfrm>
            <a:off x="3314700" y="4341813"/>
            <a:ext cx="2514600" cy="228600"/>
          </a:xfrm>
        </p:spPr>
        <p:txBody>
          <a:bodyPr>
            <a:normAutofit/>
          </a:bodyPr>
          <a:lstStyle>
            <a:lvl1pPr>
              <a:spcBef>
                <a:spcPts val="0"/>
              </a:spcBef>
              <a:defRPr sz="700" b="0" baseline="0">
                <a:solidFill>
                  <a:schemeClr val="tx2"/>
                </a:solidFill>
              </a:defRPr>
            </a:lvl1pPr>
            <a:lvl2pPr>
              <a:spcBef>
                <a:spcPts val="0"/>
              </a:spcBef>
              <a:defRPr sz="1000"/>
            </a:lvl2pPr>
            <a:lvl3pPr marL="115888" indent="-115888">
              <a:spcBef>
                <a:spcPts val="0"/>
              </a:spcBef>
              <a:defRPr sz="1000"/>
            </a:lvl3pPr>
            <a:lvl4pPr marL="230188" indent="-114300">
              <a:spcBef>
                <a:spcPts val="0"/>
              </a:spcBef>
              <a:defRPr sz="1000"/>
            </a:lvl4pPr>
            <a:lvl5pPr marL="339725" indent="-109538">
              <a:spcBef>
                <a:spcPts val="0"/>
              </a:spcBef>
              <a:defRPr sz="1000"/>
            </a:lvl5pPr>
          </a:lstStyle>
          <a:p>
            <a:pPr lvl="0"/>
            <a:r>
              <a:rPr lang="en-US" dirty="0"/>
              <a:t>Optional caption goes here.</a:t>
            </a:r>
          </a:p>
        </p:txBody>
      </p:sp>
      <p:sp>
        <p:nvSpPr>
          <p:cNvPr id="15" name="Text Placeholder 9"/>
          <p:cNvSpPr>
            <a:spLocks noGrp="1"/>
          </p:cNvSpPr>
          <p:nvPr>
            <p:ph type="body" sz="quarter" idx="28" hasCustomPrompt="1"/>
          </p:nvPr>
        </p:nvSpPr>
        <p:spPr>
          <a:xfrm>
            <a:off x="6175375" y="4341813"/>
            <a:ext cx="2514600" cy="228600"/>
          </a:xfrm>
        </p:spPr>
        <p:txBody>
          <a:bodyPr>
            <a:normAutofit/>
          </a:bodyPr>
          <a:lstStyle>
            <a:lvl1pPr>
              <a:spcBef>
                <a:spcPts val="0"/>
              </a:spcBef>
              <a:defRPr sz="700" b="0" baseline="0">
                <a:solidFill>
                  <a:schemeClr val="tx2"/>
                </a:solidFill>
              </a:defRPr>
            </a:lvl1pPr>
            <a:lvl2pPr>
              <a:spcBef>
                <a:spcPts val="0"/>
              </a:spcBef>
              <a:defRPr sz="1000"/>
            </a:lvl2pPr>
            <a:lvl3pPr marL="115888" indent="-115888">
              <a:spcBef>
                <a:spcPts val="0"/>
              </a:spcBef>
              <a:defRPr sz="1000"/>
            </a:lvl3pPr>
            <a:lvl4pPr marL="230188" indent="-114300">
              <a:spcBef>
                <a:spcPts val="0"/>
              </a:spcBef>
              <a:defRPr sz="1000"/>
            </a:lvl4pPr>
            <a:lvl5pPr marL="339725" indent="-109538">
              <a:spcBef>
                <a:spcPts val="0"/>
              </a:spcBef>
              <a:defRPr sz="1000"/>
            </a:lvl5pPr>
          </a:lstStyle>
          <a:p>
            <a:pPr lvl="0"/>
            <a:r>
              <a:rPr lang="en-US" dirty="0"/>
              <a:t>Optional caption goes here.</a:t>
            </a:r>
          </a:p>
        </p:txBody>
      </p:sp>
    </p:spTree>
    <p:extLst>
      <p:ext uri="{BB962C8B-B14F-4D97-AF65-F5344CB8AC3E}">
        <p14:creationId xmlns:p14="http://schemas.microsoft.com/office/powerpoint/2010/main" xmlns="" val="20217270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Screen Picture">
    <p:spTree>
      <p:nvGrpSpPr>
        <p:cNvPr id="1" name=""/>
        <p:cNvGrpSpPr/>
        <p:nvPr/>
      </p:nvGrpSpPr>
      <p:grpSpPr>
        <a:xfrm>
          <a:off x="0" y="0"/>
          <a:ext cx="0" cy="0"/>
          <a:chOff x="0" y="0"/>
          <a:chExt cx="0" cy="0"/>
        </a:xfrm>
      </p:grpSpPr>
      <p:sp>
        <p:nvSpPr>
          <p:cNvPr id="7" name="Picture Placeholder 6"/>
          <p:cNvSpPr>
            <a:spLocks noGrp="1" noChangeAspect="1"/>
          </p:cNvSpPr>
          <p:nvPr>
            <p:ph type="pic" sz="quarter" idx="10" hasCustomPrompt="1"/>
          </p:nvPr>
        </p:nvSpPr>
        <p:spPr bwMode="gray">
          <a:xfrm>
            <a:off x="0" y="0"/>
            <a:ext cx="9144000" cy="5143500"/>
          </a:xfrm>
        </p:spPr>
        <p:txBody>
          <a:bodyPr anchor="ctr" anchorCtr="0">
            <a:normAutofit/>
          </a:bodyPr>
          <a:lstStyle>
            <a:lvl1pPr marL="0" marR="0" indent="0" algn="ctr" defTabSz="457200" rtl="0" eaLnBrk="1" fontAlgn="auto" latinLnBrk="0" hangingPunct="1">
              <a:lnSpc>
                <a:spcPct val="100000"/>
              </a:lnSpc>
              <a:spcBef>
                <a:spcPts val="0"/>
              </a:spcBef>
              <a:spcAft>
                <a:spcPts val="0"/>
              </a:spcAft>
              <a:buClrTx/>
              <a:buSzTx/>
              <a:buFontTx/>
              <a:buNone/>
              <a:tabLst/>
              <a:defRPr sz="1200" b="0"/>
            </a:lvl1pPr>
          </a:lstStyle>
          <a:p>
            <a:r>
              <a:rPr lang="en-US" dirty="0"/>
              <a:t>Click icon to add picture. </a:t>
            </a:r>
            <a:br>
              <a:rPr lang="en-US" dirty="0"/>
            </a:br>
            <a:r>
              <a:rPr lang="en-US" dirty="0"/>
              <a:t>Placeholder is 16:9 proportion.</a:t>
            </a:r>
          </a:p>
        </p:txBody>
      </p:sp>
    </p:spTree>
    <p:extLst>
      <p:ext uri="{BB962C8B-B14F-4D97-AF65-F5344CB8AC3E}">
        <p14:creationId xmlns:p14="http://schemas.microsoft.com/office/powerpoint/2010/main" xmlns="" val="19246346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grpSp>
        <p:nvGrpSpPr>
          <p:cNvPr id="9" name="Group 8"/>
          <p:cNvGrpSpPr/>
          <p:nvPr userDrawn="1"/>
        </p:nvGrpSpPr>
        <p:grpSpPr>
          <a:xfrm>
            <a:off x="2514600" y="365760"/>
            <a:ext cx="4114800" cy="4114800"/>
            <a:chOff x="2514600" y="365760"/>
            <a:chExt cx="4114800" cy="4114800"/>
          </a:xfrm>
        </p:grpSpPr>
        <p:sp>
          <p:nvSpPr>
            <p:cNvPr id="10" name="Oval 9"/>
            <p:cNvSpPr>
              <a:spLocks noChangeAspect="1"/>
            </p:cNvSpPr>
            <p:nvPr userDrawn="1"/>
          </p:nvSpPr>
          <p:spPr bwMode="gray">
            <a:xfrm>
              <a:off x="2514600" y="365760"/>
              <a:ext cx="4114800" cy="4114800"/>
            </a:xfrm>
            <a:prstGeom prst="ellipse">
              <a:avLst/>
            </a:prstGeom>
            <a:solidFill>
              <a:srgbClr val="E4E5E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a:spLocks noChangeAspect="1"/>
            </p:cNvSpPr>
            <p:nvPr userDrawn="1"/>
          </p:nvSpPr>
          <p:spPr bwMode="hidden">
            <a:xfrm>
              <a:off x="2514600" y="365760"/>
              <a:ext cx="4114800" cy="4114800"/>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TextBox 2"/>
          <p:cNvSpPr txBox="1"/>
          <p:nvPr userDrawn="1"/>
        </p:nvSpPr>
        <p:spPr bwMode="gray">
          <a:xfrm>
            <a:off x="3154680" y="1188720"/>
            <a:ext cx="2834640" cy="2468880"/>
          </a:xfrm>
          <a:prstGeom prst="rect">
            <a:avLst/>
          </a:prstGeom>
          <a:noFill/>
        </p:spPr>
        <p:txBody>
          <a:bodyPr wrap="square" lIns="0" tIns="0" rIns="0" bIns="0" rtlCol="0" anchor="ctr" anchorCtr="0">
            <a:normAutofit/>
          </a:bodyPr>
          <a:lstStyle/>
          <a:p>
            <a:pPr algn="ctr">
              <a:lnSpc>
                <a:spcPct val="90000"/>
              </a:lnSpc>
            </a:pPr>
            <a:r>
              <a:rPr lang="en-US" sz="4000" b="1" dirty="0">
                <a:solidFill>
                  <a:srgbClr val="CC050A"/>
                </a:solidFill>
                <a:latin typeface="+mj-lt"/>
              </a:rPr>
              <a:t>Thank you.</a:t>
            </a:r>
          </a:p>
        </p:txBody>
      </p:sp>
      <p:pic>
        <p:nvPicPr>
          <p:cNvPr id="5" name="Picture 2"/>
          <p:cNvPicPr>
            <a:picLocks noChangeAspect="1" noChangeArrowheads="1"/>
          </p:cNvPicPr>
          <p:nvPr userDrawn="1"/>
        </p:nvPicPr>
        <p:blipFill>
          <a:blip r:embed="rId2">
            <a:extLst>
              <a:ext uri="{28A0092B-C50C-407E-A947-70E740481C1C}">
                <a14:useLocalDpi xmlns:a14="http://schemas.microsoft.com/office/drawing/2010/main" xmlns="" val="0"/>
              </a:ext>
            </a:extLst>
          </a:blip>
          <a:srcRect/>
          <a:stretch>
            <a:fillRect/>
          </a:stretch>
        </p:blipFill>
        <p:spPr bwMode="gray">
          <a:xfrm>
            <a:off x="316476" y="4541912"/>
            <a:ext cx="1463040" cy="5190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1892271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Cover Slide: Option #1">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14438" y="2183131"/>
            <a:ext cx="8506768" cy="701040"/>
          </a:xfrm>
        </p:spPr>
        <p:txBody>
          <a:bodyPr anchor="b"/>
          <a:lstStyle>
            <a:lvl1pPr algn="l">
              <a:defRPr sz="4500" baseline="0">
                <a:solidFill>
                  <a:srgbClr val="4C4C4C"/>
                </a:solidFill>
              </a:defRPr>
            </a:lvl1pPr>
          </a:lstStyle>
          <a:p>
            <a:r>
              <a:rPr lang="en-US" dirty="0"/>
              <a:t>CLICK TO EDIT COVER TITLE</a:t>
            </a:r>
          </a:p>
        </p:txBody>
      </p:sp>
      <p:sp>
        <p:nvSpPr>
          <p:cNvPr id="3" name="Subtitle 2"/>
          <p:cNvSpPr>
            <a:spLocks noGrp="1"/>
          </p:cNvSpPr>
          <p:nvPr>
            <p:ph type="subTitle" idx="1" hasCustomPrompt="1"/>
          </p:nvPr>
        </p:nvSpPr>
        <p:spPr>
          <a:xfrm>
            <a:off x="319973" y="2900527"/>
            <a:ext cx="8501234" cy="685800"/>
          </a:xfrm>
        </p:spPr>
        <p:txBody>
          <a:bodyPr/>
          <a:lstStyle>
            <a:lvl1pPr marL="0" indent="0" algn="l">
              <a:buNone/>
              <a:defRPr sz="3600" b="0" baseline="0">
                <a:solidFill>
                  <a:srgbClr val="4C4C4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cover subtitle</a:t>
            </a:r>
          </a:p>
        </p:txBody>
      </p:sp>
      <p:sp>
        <p:nvSpPr>
          <p:cNvPr id="12" name="TextBox 11"/>
          <p:cNvSpPr txBox="1"/>
          <p:nvPr userDrawn="1"/>
        </p:nvSpPr>
        <p:spPr>
          <a:xfrm>
            <a:off x="320768" y="4942307"/>
            <a:ext cx="8582371" cy="136922"/>
          </a:xfrm>
          <a:prstGeom prst="rect">
            <a:avLst/>
          </a:prstGeom>
          <a:noFill/>
        </p:spPr>
        <p:txBody>
          <a:bodyPr wrap="none" lIns="0" tIns="0" rIns="0" bIns="0" anchor="b"/>
          <a:lstStyle/>
          <a:p>
            <a:pPr>
              <a:defRPr/>
            </a:pPr>
            <a:r>
              <a:rPr lang="en-US" sz="700" kern="0" spc="-30" dirty="0">
                <a:solidFill>
                  <a:srgbClr val="4C4C4C"/>
                </a:solidFill>
              </a:rPr>
              <a:t>Confidential and proprietary materials for authorized Verizon personnel and outside agencies only. Use, disclosure or distribution of this material is not permitted to any unauthorized persons or third parties except by written agreement.</a:t>
            </a:r>
          </a:p>
        </p:txBody>
      </p:sp>
      <p:sp>
        <p:nvSpPr>
          <p:cNvPr id="13" name="Text Placeholder 12"/>
          <p:cNvSpPr>
            <a:spLocks noGrp="1"/>
          </p:cNvSpPr>
          <p:nvPr>
            <p:ph type="body" sz="quarter" idx="10" hasCustomPrompt="1"/>
          </p:nvPr>
        </p:nvSpPr>
        <p:spPr>
          <a:xfrm>
            <a:off x="322381" y="4053411"/>
            <a:ext cx="3154362" cy="454819"/>
          </a:xfrm>
        </p:spPr>
        <p:txBody>
          <a:bodyPr/>
          <a:lstStyle>
            <a:lvl1pPr marL="0" indent="0">
              <a:buNone/>
              <a:defRPr sz="1800" baseline="0">
                <a:solidFill>
                  <a:srgbClr val="4C4C4C"/>
                </a:solidFill>
              </a:defRPr>
            </a:lvl1pPr>
            <a:lvl2pPr marL="233362" indent="0">
              <a:buNone/>
              <a:defRPr sz="1200"/>
            </a:lvl2pPr>
            <a:lvl3pPr marL="457200" indent="0">
              <a:buNone/>
              <a:defRPr sz="1200"/>
            </a:lvl3pPr>
            <a:lvl4pPr marL="627062" indent="0">
              <a:buNone/>
              <a:defRPr sz="1200"/>
            </a:lvl4pPr>
            <a:lvl5pPr marL="796925" indent="0">
              <a:buNone/>
              <a:defRPr sz="1200"/>
            </a:lvl5pPr>
          </a:lstStyle>
          <a:p>
            <a:pPr lvl="0"/>
            <a:r>
              <a:rPr lang="en-US" dirty="0"/>
              <a:t>Click to add presenter</a:t>
            </a:r>
          </a:p>
          <a:p>
            <a:pPr lvl="0"/>
            <a:r>
              <a:rPr lang="en-US" dirty="0"/>
              <a:t>Click to add date</a:t>
            </a:r>
          </a:p>
        </p:txBody>
      </p:sp>
      <p:sp>
        <p:nvSpPr>
          <p:cNvPr id="5" name="Text Placeholder 4"/>
          <p:cNvSpPr>
            <a:spLocks noGrp="1"/>
          </p:cNvSpPr>
          <p:nvPr>
            <p:ph type="body" sz="quarter" idx="11" hasCustomPrompt="1"/>
          </p:nvPr>
        </p:nvSpPr>
        <p:spPr>
          <a:xfrm>
            <a:off x="314439" y="4717802"/>
            <a:ext cx="3144837" cy="139949"/>
          </a:xfrm>
        </p:spPr>
        <p:txBody>
          <a:bodyPr/>
          <a:lstStyle>
            <a:lvl1pPr marL="0" indent="0">
              <a:buNone/>
              <a:defRPr sz="1000" baseline="0"/>
            </a:lvl1pPr>
            <a:lvl2pPr marL="233362" indent="0">
              <a:buNone/>
              <a:defRPr sz="1000"/>
            </a:lvl2pPr>
            <a:lvl3pPr marL="457200" indent="0">
              <a:buNone/>
              <a:defRPr sz="1000"/>
            </a:lvl3pPr>
            <a:lvl4pPr marL="627062" indent="0">
              <a:buNone/>
              <a:defRPr sz="1000"/>
            </a:lvl4pPr>
            <a:lvl5pPr marL="796925" indent="0">
              <a:buNone/>
              <a:defRPr sz="1000"/>
            </a:lvl5pPr>
          </a:lstStyle>
          <a:p>
            <a:pPr lvl="0"/>
            <a:r>
              <a:rPr lang="en-US" dirty="0"/>
              <a:t>Click to add PID#</a:t>
            </a:r>
          </a:p>
        </p:txBody>
      </p:sp>
    </p:spTree>
    <p:extLst>
      <p:ext uri="{BB962C8B-B14F-4D97-AF65-F5344CB8AC3E}">
        <p14:creationId xmlns:p14="http://schemas.microsoft.com/office/powerpoint/2010/main" xmlns="" val="39457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3" name="Content Placeholder 2"/>
          <p:cNvSpPr>
            <a:spLocks noGrp="1"/>
          </p:cNvSpPr>
          <p:nvPr>
            <p:ph idx="1"/>
          </p:nvPr>
        </p:nvSpPr>
        <p:spPr bwMode="gray"/>
        <p:txBody>
          <a:bodyPr/>
          <a:lstStyle>
            <a:lvl1pPr marL="342900" indent="-342900">
              <a:buFont typeface="+mj-lt"/>
              <a:buAutoNum type="arabicPeriod"/>
              <a:tabLst>
                <a:tab pos="339725" algn="l"/>
              </a:tabLst>
              <a:defRPr sz="2000"/>
            </a:lvl1pPr>
            <a:lvl4pPr>
              <a:defRPr/>
            </a:lvl4p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10"/>
          </p:nvPr>
        </p:nvSpPr>
        <p:spPr bwMode="gray"/>
        <p:txBody>
          <a:bodyPr/>
          <a:lstStyle/>
          <a:p>
            <a:r>
              <a:rPr lang="en-US" dirty="0"/>
              <a:t>Month 00, 0000</a:t>
            </a:r>
          </a:p>
        </p:txBody>
      </p:sp>
      <p:sp>
        <p:nvSpPr>
          <p:cNvPr id="5" name="Footer Placeholder 4"/>
          <p:cNvSpPr>
            <a:spLocks noGrp="1"/>
          </p:cNvSpPr>
          <p:nvPr>
            <p:ph type="ftr" sz="quarter" idx="11"/>
          </p:nvPr>
        </p:nvSpPr>
        <p:spPr bwMode="gray"/>
        <p:txBody>
          <a:bodyPr/>
          <a:lstStyle/>
          <a:p>
            <a:r>
              <a:rPr lang="en-US" dirty="0"/>
              <a:t>Footer, only if needed</a:t>
            </a:r>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7" name="Title 6"/>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xmlns="" val="326194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p:txBody>
          <a:bodyPr/>
          <a:lstStyle>
            <a:lvl4pPr>
              <a:defRPr/>
            </a:lvl4p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10"/>
          </p:nvPr>
        </p:nvSpPr>
        <p:spPr bwMode="gray"/>
        <p:txBody>
          <a:bodyPr/>
          <a:lstStyle/>
          <a:p>
            <a:r>
              <a:rPr lang="en-US" dirty="0"/>
              <a:t>Month 00, 0000</a:t>
            </a:r>
          </a:p>
        </p:txBody>
      </p:sp>
      <p:sp>
        <p:nvSpPr>
          <p:cNvPr id="5" name="Footer Placeholder 4"/>
          <p:cNvSpPr>
            <a:spLocks noGrp="1"/>
          </p:cNvSpPr>
          <p:nvPr>
            <p:ph type="ftr" sz="quarter" idx="11"/>
          </p:nvPr>
        </p:nvSpPr>
        <p:spPr bwMode="gray"/>
        <p:txBody>
          <a:bodyPr/>
          <a:lstStyle/>
          <a:p>
            <a:r>
              <a:rPr lang="en-US" dirty="0"/>
              <a:t>Footer, only if needed</a:t>
            </a:r>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7" name="Title 6"/>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xmlns="" val="380342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Line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7200" y="1691640"/>
            <a:ext cx="7086600" cy="2880360"/>
          </a:xfrm>
        </p:spPr>
        <p:txBody>
          <a:bodyPr/>
          <a:lstStyle>
            <a:lvl4pPr>
              <a:defRPr/>
            </a:lvl4p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10"/>
          </p:nvPr>
        </p:nvSpPr>
        <p:spPr bwMode="gray"/>
        <p:txBody>
          <a:bodyPr/>
          <a:lstStyle/>
          <a:p>
            <a:r>
              <a:rPr lang="en-US" dirty="0"/>
              <a:t>Month 00, 0000</a:t>
            </a:r>
          </a:p>
        </p:txBody>
      </p:sp>
      <p:sp>
        <p:nvSpPr>
          <p:cNvPr id="5" name="Footer Placeholder 4"/>
          <p:cNvSpPr>
            <a:spLocks noGrp="1"/>
          </p:cNvSpPr>
          <p:nvPr>
            <p:ph type="ftr" sz="quarter" idx="11"/>
          </p:nvPr>
        </p:nvSpPr>
        <p:spPr bwMode="gray"/>
        <p:txBody>
          <a:bodyPr/>
          <a:lstStyle/>
          <a:p>
            <a:r>
              <a:rPr lang="en-US" dirty="0"/>
              <a:t>Footer, only if needed</a:t>
            </a:r>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7" name="Title 6"/>
          <p:cNvSpPr>
            <a:spLocks noGrp="1"/>
          </p:cNvSpPr>
          <p:nvPr>
            <p:ph type="title"/>
          </p:nvPr>
        </p:nvSpPr>
        <p:spPr>
          <a:xfrm>
            <a:off x="457200" y="424626"/>
            <a:ext cx="7086600" cy="914400"/>
          </a:xfrm>
        </p:spPr>
        <p:txBody>
          <a:bodyPr/>
          <a:lstStyle/>
          <a:p>
            <a:r>
              <a:rPr lang="en-US"/>
              <a:t>Click to edit Master title style</a:t>
            </a:r>
            <a:endParaRPr lang="en-US" dirty="0"/>
          </a:p>
        </p:txBody>
      </p:sp>
    </p:spTree>
    <p:extLst>
      <p:ext uri="{BB962C8B-B14F-4D97-AF65-F5344CB8AC3E}">
        <p14:creationId xmlns:p14="http://schemas.microsoft.com/office/powerpoint/2010/main" xmlns="" val="3030940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grpSp>
        <p:nvGrpSpPr>
          <p:cNvPr id="10" name="Group 9"/>
          <p:cNvGrpSpPr/>
          <p:nvPr userDrawn="1"/>
        </p:nvGrpSpPr>
        <p:grpSpPr>
          <a:xfrm>
            <a:off x="2514600" y="365760"/>
            <a:ext cx="4114800" cy="4114800"/>
            <a:chOff x="2514600" y="365760"/>
            <a:chExt cx="4114800" cy="4114800"/>
          </a:xfrm>
        </p:grpSpPr>
        <p:sp>
          <p:nvSpPr>
            <p:cNvPr id="9" name="Oval 8"/>
            <p:cNvSpPr>
              <a:spLocks noChangeAspect="1"/>
            </p:cNvSpPr>
            <p:nvPr userDrawn="1"/>
          </p:nvSpPr>
          <p:spPr bwMode="gray">
            <a:xfrm>
              <a:off x="2514600" y="365760"/>
              <a:ext cx="4114800" cy="4114800"/>
            </a:xfrm>
            <a:prstGeom prst="ellipse">
              <a:avLst/>
            </a:prstGeom>
            <a:solidFill>
              <a:srgbClr val="E4E5E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a:spLocks noChangeAspect="1"/>
            </p:cNvSpPr>
            <p:nvPr userDrawn="1"/>
          </p:nvSpPr>
          <p:spPr bwMode="hidden">
            <a:xfrm>
              <a:off x="2514600" y="365760"/>
              <a:ext cx="4114800" cy="4114800"/>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Title 1"/>
          <p:cNvSpPr>
            <a:spLocks noGrp="1"/>
          </p:cNvSpPr>
          <p:nvPr userDrawn="1">
            <p:ph type="title"/>
          </p:nvPr>
        </p:nvSpPr>
        <p:spPr bwMode="gray">
          <a:xfrm>
            <a:off x="3337560" y="1188720"/>
            <a:ext cx="2468880" cy="2468880"/>
          </a:xfrm>
        </p:spPr>
        <p:txBody>
          <a:bodyPr lIns="0" rIns="0" anchor="ctr" anchorCtr="0">
            <a:normAutofit/>
          </a:bodyPr>
          <a:lstStyle>
            <a:lvl1pPr algn="l">
              <a:defRPr sz="4000" b="1" cap="none"/>
            </a:lvl1pPr>
          </a:lstStyle>
          <a:p>
            <a:r>
              <a:rPr lang="en-US"/>
              <a:t>Click to edit Master title style</a:t>
            </a:r>
            <a:endParaRPr lang="en-US" dirty="0"/>
          </a:p>
        </p:txBody>
      </p:sp>
      <p:sp>
        <p:nvSpPr>
          <p:cNvPr id="4" name="Date Placeholder 3"/>
          <p:cNvSpPr>
            <a:spLocks noGrp="1"/>
          </p:cNvSpPr>
          <p:nvPr userDrawn="1">
            <p:ph type="dt" sz="half" idx="10"/>
          </p:nvPr>
        </p:nvSpPr>
        <p:spPr bwMode="gray"/>
        <p:txBody>
          <a:bodyPr/>
          <a:lstStyle/>
          <a:p>
            <a:r>
              <a:rPr lang="en-US" dirty="0"/>
              <a:t>Month 00, 0000</a:t>
            </a:r>
          </a:p>
        </p:txBody>
      </p:sp>
      <p:sp>
        <p:nvSpPr>
          <p:cNvPr id="5" name="Footer Placeholder 4"/>
          <p:cNvSpPr>
            <a:spLocks noGrp="1"/>
          </p:cNvSpPr>
          <p:nvPr userDrawn="1">
            <p:ph type="ftr" sz="quarter" idx="11"/>
          </p:nvPr>
        </p:nvSpPr>
        <p:spPr bwMode="gray"/>
        <p:txBody>
          <a:bodyPr/>
          <a:lstStyle/>
          <a:p>
            <a:r>
              <a:rPr lang="en-US" dirty="0"/>
              <a:t>Footer, only if needed</a:t>
            </a:r>
          </a:p>
        </p:txBody>
      </p:sp>
      <p:sp>
        <p:nvSpPr>
          <p:cNvPr id="6" name="Slide Number Placeholder 5"/>
          <p:cNvSpPr>
            <a:spLocks noGrp="1"/>
          </p:cNvSpPr>
          <p:nvPr userDrawn="1">
            <p:ph type="sldNum" sz="quarter" idx="12"/>
          </p:nvPr>
        </p:nvSpPr>
        <p:spPr bwMode="gray"/>
        <p:txBody>
          <a:bodyPr/>
          <a:lstStyle/>
          <a:p>
            <a:fld id="{E12D0507-9F86-7A45-BE8E-43760B9F92AA}" type="slidenum">
              <a:rPr lang="en-US" smtClean="0"/>
              <a:pPr/>
              <a:t>‹#›</a:t>
            </a:fld>
            <a:endParaRPr lang="en-US" dirty="0"/>
          </a:p>
        </p:txBody>
      </p:sp>
    </p:spTree>
    <p:extLst>
      <p:ext uri="{BB962C8B-B14F-4D97-AF65-F5344CB8AC3E}">
        <p14:creationId xmlns:p14="http://schemas.microsoft.com/office/powerpoint/2010/main" xmlns="" val="22182143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lternate Section Header">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57201" y="404227"/>
            <a:ext cx="3886200" cy="2514600"/>
          </a:xfrm>
        </p:spPr>
        <p:txBody>
          <a:bodyPr lIns="0" rIns="0" anchor="t" anchorCtr="0">
            <a:noAutofit/>
          </a:bodyPr>
          <a:lstStyle>
            <a:lvl1pPr algn="l">
              <a:lnSpc>
                <a:spcPct val="90000"/>
              </a:lnSpc>
              <a:defRPr sz="4000" b="1" cap="none">
                <a:solidFill>
                  <a:srgbClr val="CD040B"/>
                </a:solidFill>
              </a:defRPr>
            </a:lvl1pPr>
          </a:lstStyle>
          <a:p>
            <a:r>
              <a:rPr lang="en-US"/>
              <a:t>Click to edit Master title style</a:t>
            </a:r>
            <a:endParaRPr lang="en-US" dirty="0"/>
          </a:p>
        </p:txBody>
      </p:sp>
      <p:sp>
        <p:nvSpPr>
          <p:cNvPr id="4" name="Date Placeholder 3"/>
          <p:cNvSpPr>
            <a:spLocks noGrp="1"/>
          </p:cNvSpPr>
          <p:nvPr>
            <p:ph type="dt" sz="half" idx="10"/>
          </p:nvPr>
        </p:nvSpPr>
        <p:spPr bwMode="gray"/>
        <p:txBody>
          <a:bodyPr/>
          <a:lstStyle/>
          <a:p>
            <a:r>
              <a:rPr lang="en-US" dirty="0"/>
              <a:t>Month 00, 0000</a:t>
            </a:r>
          </a:p>
        </p:txBody>
      </p:sp>
      <p:sp>
        <p:nvSpPr>
          <p:cNvPr id="5" name="Footer Placeholder 4"/>
          <p:cNvSpPr>
            <a:spLocks noGrp="1"/>
          </p:cNvSpPr>
          <p:nvPr>
            <p:ph type="ftr" sz="quarter" idx="11"/>
          </p:nvPr>
        </p:nvSpPr>
        <p:spPr bwMode="gray"/>
        <p:txBody>
          <a:bodyPr/>
          <a:lstStyle/>
          <a:p>
            <a:r>
              <a:rPr lang="en-US" dirty="0"/>
              <a:t>Footer, only if needed</a:t>
            </a:r>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11" name="Text Placeholder 10"/>
          <p:cNvSpPr>
            <a:spLocks noGrp="1"/>
          </p:cNvSpPr>
          <p:nvPr>
            <p:ph type="body" sz="quarter" idx="13"/>
          </p:nvPr>
        </p:nvSpPr>
        <p:spPr>
          <a:xfrm>
            <a:off x="4800600" y="419104"/>
            <a:ext cx="3886200" cy="4152896"/>
          </a:xfrm>
        </p:spPr>
        <p:txBody>
          <a:bodyPr/>
          <a:lstStyle>
            <a:lvl4pPr>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xmlns="" val="3195243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57201" y="404227"/>
            <a:ext cx="5630864" cy="2514600"/>
          </a:xfrm>
        </p:spPr>
        <p:txBody>
          <a:bodyPr>
            <a:noAutofit/>
          </a:bodyPr>
          <a:lstStyle>
            <a:lvl1pPr>
              <a:lnSpc>
                <a:spcPct val="90000"/>
              </a:lnSpc>
              <a:defRPr sz="4000"/>
            </a:lvl1pPr>
          </a:lstStyle>
          <a:p>
            <a:r>
              <a:rPr lang="en-US"/>
              <a:t>Click to edit Master title style</a:t>
            </a:r>
            <a:endParaRPr lang="en-US" dirty="0"/>
          </a:p>
        </p:txBody>
      </p:sp>
      <p:sp>
        <p:nvSpPr>
          <p:cNvPr id="3" name="Date Placeholder 2"/>
          <p:cNvSpPr>
            <a:spLocks noGrp="1"/>
          </p:cNvSpPr>
          <p:nvPr>
            <p:ph type="dt" sz="half" idx="10"/>
          </p:nvPr>
        </p:nvSpPr>
        <p:spPr bwMode="gray"/>
        <p:txBody>
          <a:bodyPr/>
          <a:lstStyle/>
          <a:p>
            <a:r>
              <a:rPr lang="en-US" dirty="0"/>
              <a:t>Month 00, 0000</a:t>
            </a:r>
          </a:p>
        </p:txBody>
      </p:sp>
      <p:sp>
        <p:nvSpPr>
          <p:cNvPr id="4" name="Footer Placeholder 3"/>
          <p:cNvSpPr>
            <a:spLocks noGrp="1"/>
          </p:cNvSpPr>
          <p:nvPr>
            <p:ph type="ftr" sz="quarter" idx="11"/>
          </p:nvPr>
        </p:nvSpPr>
        <p:spPr bwMode="gray"/>
        <p:txBody>
          <a:bodyPr/>
          <a:lstStyle/>
          <a:p>
            <a:r>
              <a:rPr lang="en-US" dirty="0"/>
              <a:t>Footer, only if needed</a:t>
            </a:r>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Tree>
    <p:extLst>
      <p:ext uri="{BB962C8B-B14F-4D97-AF65-F5344CB8AC3E}">
        <p14:creationId xmlns:p14="http://schemas.microsoft.com/office/powerpoint/2010/main" xmlns="" val="2461575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e Statement &amp; Picture">
    <p:spTree>
      <p:nvGrpSpPr>
        <p:cNvPr id="1" name=""/>
        <p:cNvGrpSpPr/>
        <p:nvPr/>
      </p:nvGrpSpPr>
      <p:grpSpPr>
        <a:xfrm>
          <a:off x="0" y="0"/>
          <a:ext cx="0" cy="0"/>
          <a:chOff x="0" y="0"/>
          <a:chExt cx="0" cy="0"/>
        </a:xfrm>
      </p:grpSpPr>
      <p:sp>
        <p:nvSpPr>
          <p:cNvPr id="6" name="Picture Placeholder 6"/>
          <p:cNvSpPr>
            <a:spLocks noGrp="1"/>
          </p:cNvSpPr>
          <p:nvPr>
            <p:ph type="pic" sz="quarter" idx="13" hasCustomPrompt="1"/>
          </p:nvPr>
        </p:nvSpPr>
        <p:spPr bwMode="gray">
          <a:xfrm>
            <a:off x="3044952" y="0"/>
            <a:ext cx="6099048" cy="5143500"/>
          </a:xfrm>
          <a:noFill/>
        </p:spPr>
        <p:txBody>
          <a:bodyPr anchor="ctr" anchorCtr="0">
            <a:normAutofit/>
          </a:bodyPr>
          <a:lstStyle>
            <a:lvl1pPr marL="0" marR="0" indent="0" algn="ctr" defTabSz="457200" rtl="0" eaLnBrk="1" fontAlgn="auto" latinLnBrk="0" hangingPunct="1">
              <a:lnSpc>
                <a:spcPct val="100000"/>
              </a:lnSpc>
              <a:spcBef>
                <a:spcPts val="0"/>
              </a:spcBef>
              <a:spcAft>
                <a:spcPts val="0"/>
              </a:spcAft>
              <a:buClrTx/>
              <a:buSzTx/>
              <a:buFontTx/>
              <a:buNone/>
              <a:tabLst/>
              <a:defRPr sz="1200" b="0" baseline="0"/>
            </a:lvl1pPr>
          </a:lstStyle>
          <a:p>
            <a:r>
              <a:rPr lang="en-US" dirty="0"/>
              <a:t>Click icon to add picture. </a:t>
            </a:r>
            <a:br>
              <a:rPr lang="en-US" dirty="0"/>
            </a:br>
            <a:r>
              <a:rPr lang="en-US" dirty="0"/>
              <a:t>Placeholder is approximately 6:5 proportion.</a:t>
            </a:r>
          </a:p>
        </p:txBody>
      </p:sp>
      <p:sp>
        <p:nvSpPr>
          <p:cNvPr id="3" name="Date Placeholder 2"/>
          <p:cNvSpPr>
            <a:spLocks noGrp="1"/>
          </p:cNvSpPr>
          <p:nvPr>
            <p:ph type="dt" sz="half" idx="10"/>
          </p:nvPr>
        </p:nvSpPr>
        <p:spPr bwMode="gray"/>
        <p:txBody>
          <a:bodyPr/>
          <a:lstStyle/>
          <a:p>
            <a:r>
              <a:rPr lang="en-US" dirty="0"/>
              <a:t>Month 00, 0000</a:t>
            </a:r>
          </a:p>
        </p:txBody>
      </p:sp>
      <p:sp>
        <p:nvSpPr>
          <p:cNvPr id="4" name="Footer Placeholder 3"/>
          <p:cNvSpPr>
            <a:spLocks noGrp="1"/>
          </p:cNvSpPr>
          <p:nvPr>
            <p:ph type="ftr" sz="quarter" idx="11"/>
          </p:nvPr>
        </p:nvSpPr>
        <p:spPr bwMode="gray"/>
        <p:txBody>
          <a:bodyPr/>
          <a:lstStyle/>
          <a:p>
            <a:r>
              <a:rPr lang="en-US" dirty="0"/>
              <a:t>Footer, only if needed</a:t>
            </a:r>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8" name="Text Placeholder 21"/>
          <p:cNvSpPr>
            <a:spLocks noGrp="1"/>
          </p:cNvSpPr>
          <p:nvPr>
            <p:ph type="body" sz="quarter" idx="16"/>
          </p:nvPr>
        </p:nvSpPr>
        <p:spPr bwMode="gray">
          <a:xfrm>
            <a:off x="457200" y="423004"/>
            <a:ext cx="2130552" cy="4149789"/>
          </a:xfrm>
        </p:spPr>
        <p:txBody>
          <a:bodyPr/>
          <a:lstStyle>
            <a:lvl1pPr>
              <a:lnSpc>
                <a:spcPct val="90000"/>
              </a:lnSpc>
              <a:spcBef>
                <a:spcPts val="900"/>
              </a:spcBef>
              <a:defRPr sz="24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xmlns="" val="3002119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 Statement &amp; Content">
    <p:spTree>
      <p:nvGrpSpPr>
        <p:cNvPr id="1" name=""/>
        <p:cNvGrpSpPr/>
        <p:nvPr/>
      </p:nvGrpSpPr>
      <p:grpSpPr>
        <a:xfrm>
          <a:off x="0" y="0"/>
          <a:ext cx="0" cy="0"/>
          <a:chOff x="0" y="0"/>
          <a:chExt cx="0" cy="0"/>
        </a:xfrm>
      </p:grpSpPr>
      <p:sp>
        <p:nvSpPr>
          <p:cNvPr id="3" name="Date Placeholder 2"/>
          <p:cNvSpPr>
            <a:spLocks noGrp="1"/>
          </p:cNvSpPr>
          <p:nvPr>
            <p:ph type="dt" sz="half" idx="10"/>
          </p:nvPr>
        </p:nvSpPr>
        <p:spPr bwMode="gray"/>
        <p:txBody>
          <a:bodyPr/>
          <a:lstStyle/>
          <a:p>
            <a:r>
              <a:rPr lang="en-US" dirty="0"/>
              <a:t>Month 00, 0000</a:t>
            </a:r>
          </a:p>
        </p:txBody>
      </p:sp>
      <p:sp>
        <p:nvSpPr>
          <p:cNvPr id="4" name="Footer Placeholder 3"/>
          <p:cNvSpPr>
            <a:spLocks noGrp="1"/>
          </p:cNvSpPr>
          <p:nvPr>
            <p:ph type="ftr" sz="quarter" idx="11"/>
          </p:nvPr>
        </p:nvSpPr>
        <p:spPr bwMode="gray"/>
        <p:txBody>
          <a:bodyPr/>
          <a:lstStyle/>
          <a:p>
            <a:r>
              <a:rPr lang="en-US" dirty="0"/>
              <a:t>Footer, only if needed</a:t>
            </a:r>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12" name="Content Placeholder 11"/>
          <p:cNvSpPr>
            <a:spLocks noGrp="1"/>
          </p:cNvSpPr>
          <p:nvPr>
            <p:ph sz="quarter" idx="18"/>
          </p:nvPr>
        </p:nvSpPr>
        <p:spPr bwMode="gray">
          <a:xfrm>
            <a:off x="3511296" y="457200"/>
            <a:ext cx="5175504" cy="4114800"/>
          </a:xfrm>
        </p:spPr>
        <p:txBody>
          <a:bodyPr anchor="t" anchorCtr="0">
            <a:normAutofit/>
          </a:bodyPr>
          <a:lstStyle>
            <a:lvl1pPr>
              <a:lnSpc>
                <a:spcPct val="100000"/>
              </a:lnSpc>
              <a:spcBef>
                <a:spcPts val="900"/>
              </a:spcBef>
              <a:defRPr sz="1200" b="1">
                <a:solidFill>
                  <a:schemeClr val="tx1"/>
                </a:solidFill>
                <a:latin typeface="+mn-lt"/>
              </a:defRPr>
            </a:lvl1pPr>
            <a:lvl2pPr>
              <a:lnSpc>
                <a:spcPct val="100000"/>
              </a:lnSpc>
              <a:spcBef>
                <a:spcPts val="900"/>
              </a:spcBef>
              <a:defRPr sz="1200" b="0">
                <a:solidFill>
                  <a:schemeClr val="tx1"/>
                </a:solidFill>
                <a:latin typeface="+mn-lt"/>
              </a:defRPr>
            </a:lvl2pPr>
            <a:lvl3pPr>
              <a:lnSpc>
                <a:spcPct val="100000"/>
              </a:lnSpc>
              <a:spcBef>
                <a:spcPts val="600"/>
              </a:spcBef>
              <a:defRPr sz="1200" b="0">
                <a:solidFill>
                  <a:schemeClr val="tx1"/>
                </a:solidFill>
                <a:latin typeface="+mn-lt"/>
              </a:defRPr>
            </a:lvl3pPr>
            <a:lvl4pPr>
              <a:spcBef>
                <a:spcPts val="600"/>
              </a:spcBef>
              <a:defRPr sz="1200" b="0">
                <a:solidFill>
                  <a:schemeClr val="tx1"/>
                </a:solidFill>
                <a:latin typeface="+mn-lt"/>
              </a:defRPr>
            </a:lvl4pPr>
            <a:lvl5pPr>
              <a:spcBef>
                <a:spcPts val="600"/>
              </a:spcBef>
              <a:defRPr sz="1200" b="0">
                <a:solidFill>
                  <a:schemeClr val="tx1"/>
                </a:solidFill>
                <a:latin typeface="+mn-lt"/>
              </a:defRPr>
            </a:lvl5pPr>
          </a:lstStyle>
          <a:p>
            <a:pPr lvl="0"/>
            <a:r>
              <a:rPr lang="en-US"/>
              <a:t>Click to edit Master text styles</a:t>
            </a:r>
          </a:p>
          <a:p>
            <a:pPr lvl="1"/>
            <a:r>
              <a:rPr lang="en-US"/>
              <a:t>Second level</a:t>
            </a:r>
          </a:p>
          <a:p>
            <a:pPr lvl="2"/>
            <a:r>
              <a:rPr lang="en-US"/>
              <a:t>Third level</a:t>
            </a:r>
          </a:p>
        </p:txBody>
      </p:sp>
      <p:sp>
        <p:nvSpPr>
          <p:cNvPr id="11" name="Text Placeholder 21"/>
          <p:cNvSpPr>
            <a:spLocks noGrp="1"/>
          </p:cNvSpPr>
          <p:nvPr>
            <p:ph type="body" sz="quarter" idx="16"/>
          </p:nvPr>
        </p:nvSpPr>
        <p:spPr bwMode="gray">
          <a:xfrm>
            <a:off x="457200" y="423006"/>
            <a:ext cx="2130552" cy="4148994"/>
          </a:xfrm>
        </p:spPr>
        <p:txBody>
          <a:bodyPr/>
          <a:lstStyle>
            <a:lvl1pPr>
              <a:lnSpc>
                <a:spcPct val="90000"/>
              </a:lnSpc>
              <a:spcBef>
                <a:spcPts val="900"/>
              </a:spcBef>
              <a:defRPr sz="24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xmlns="" val="5593658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457200" y="424626"/>
            <a:ext cx="7086600" cy="457200"/>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bwMode="gray">
          <a:xfrm>
            <a:off x="457200" y="1371600"/>
            <a:ext cx="7086600" cy="32004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bwMode="gray">
          <a:xfrm>
            <a:off x="7543800" y="4700032"/>
            <a:ext cx="914400" cy="228600"/>
          </a:xfrm>
          <a:prstGeom prst="rect">
            <a:avLst/>
          </a:prstGeom>
        </p:spPr>
        <p:txBody>
          <a:bodyPr vert="horz" lIns="0" tIns="0" rIns="0" bIns="0" rtlCol="0" anchor="b" anchorCtr="0"/>
          <a:lstStyle>
            <a:lvl1pPr algn="l">
              <a:defRPr sz="700">
                <a:solidFill>
                  <a:schemeClr val="tx1"/>
                </a:solidFill>
              </a:defRPr>
            </a:lvl1pPr>
          </a:lstStyle>
          <a:p>
            <a:r>
              <a:rPr lang="en-US" dirty="0"/>
              <a:t>Month 00, 0000</a:t>
            </a:r>
          </a:p>
        </p:txBody>
      </p:sp>
      <p:sp>
        <p:nvSpPr>
          <p:cNvPr id="5" name="Footer Placeholder 4"/>
          <p:cNvSpPr>
            <a:spLocks noGrp="1"/>
          </p:cNvSpPr>
          <p:nvPr>
            <p:ph type="ftr" sz="quarter" idx="3"/>
          </p:nvPr>
        </p:nvSpPr>
        <p:spPr bwMode="gray">
          <a:xfrm>
            <a:off x="457198" y="4700032"/>
            <a:ext cx="7086601" cy="228600"/>
          </a:xfrm>
          <a:prstGeom prst="rect">
            <a:avLst/>
          </a:prstGeom>
        </p:spPr>
        <p:txBody>
          <a:bodyPr vert="horz" lIns="0" tIns="0" rIns="182880" bIns="0" rtlCol="0" anchor="b" anchorCtr="0"/>
          <a:lstStyle>
            <a:lvl1pPr algn="l">
              <a:defRPr sz="700" cap="none">
                <a:solidFill>
                  <a:schemeClr val="tx1"/>
                </a:solidFill>
                <a:latin typeface="+mn-lt"/>
                <a:cs typeface="Arial Narrow"/>
              </a:defRPr>
            </a:lvl1pPr>
          </a:lstStyle>
          <a:p>
            <a:r>
              <a:rPr lang="en-US" dirty="0"/>
              <a:t>Footer, only if needed</a:t>
            </a:r>
          </a:p>
        </p:txBody>
      </p:sp>
      <p:sp>
        <p:nvSpPr>
          <p:cNvPr id="6" name="Slide Number Placeholder 5"/>
          <p:cNvSpPr>
            <a:spLocks noGrp="1"/>
          </p:cNvSpPr>
          <p:nvPr>
            <p:ph type="sldNum" sz="quarter" idx="4"/>
          </p:nvPr>
        </p:nvSpPr>
        <p:spPr bwMode="gray">
          <a:xfrm>
            <a:off x="8458200" y="4700032"/>
            <a:ext cx="228600" cy="228600"/>
          </a:xfrm>
          <a:prstGeom prst="rect">
            <a:avLst/>
          </a:prstGeom>
        </p:spPr>
        <p:txBody>
          <a:bodyPr vert="horz" lIns="0" tIns="0" rIns="0" bIns="0" rtlCol="0" anchor="b" anchorCtr="0"/>
          <a:lstStyle>
            <a:lvl1pPr algn="r">
              <a:defRPr sz="700" b="1">
                <a:solidFill>
                  <a:schemeClr val="tx1"/>
                </a:solidFill>
              </a:defRPr>
            </a:lvl1pPr>
          </a:lstStyle>
          <a:p>
            <a:fld id="{E12D0507-9F86-7A45-BE8E-43760B9F92AA}" type="slidenum">
              <a:rPr lang="en-US" smtClean="0"/>
              <a:pPr/>
              <a:t>‹#›</a:t>
            </a:fld>
            <a:endParaRPr lang="en-US" dirty="0"/>
          </a:p>
        </p:txBody>
      </p:sp>
    </p:spTree>
    <p:extLst>
      <p:ext uri="{BB962C8B-B14F-4D97-AF65-F5344CB8AC3E}">
        <p14:creationId xmlns:p14="http://schemas.microsoft.com/office/powerpoint/2010/main" xmlns="" val="2880077780"/>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50" r:id="rId3"/>
    <p:sldLayoutId id="2147483672" r:id="rId4"/>
    <p:sldLayoutId id="2147483651" r:id="rId5"/>
    <p:sldLayoutId id="2147483674" r:id="rId6"/>
    <p:sldLayoutId id="2147483657" r:id="rId7"/>
    <p:sldLayoutId id="2147483663" r:id="rId8"/>
    <p:sldLayoutId id="2147483664" r:id="rId9"/>
    <p:sldLayoutId id="2147483673" r:id="rId10"/>
    <p:sldLayoutId id="2147483661" r:id="rId11"/>
    <p:sldLayoutId id="2147483669" r:id="rId12"/>
    <p:sldLayoutId id="2147483662" r:id="rId13"/>
    <p:sldLayoutId id="2147483668" r:id="rId14"/>
    <p:sldLayoutId id="2147483659" r:id="rId15"/>
    <p:sldLayoutId id="2147483660" r:id="rId16"/>
    <p:sldLayoutId id="2147483665" r:id="rId17"/>
    <p:sldLayoutId id="2147483675" r:id="rId18"/>
  </p:sldLayoutIdLst>
  <p:hf hdr="0" ftr="0" dt="0"/>
  <p:txStyles>
    <p:titleStyle>
      <a:lvl1pPr algn="l" defTabSz="457200" rtl="0" eaLnBrk="1" latinLnBrk="0" hangingPunct="1">
        <a:lnSpc>
          <a:spcPct val="90000"/>
        </a:lnSpc>
        <a:spcBef>
          <a:spcPct val="0"/>
        </a:spcBef>
        <a:buNone/>
        <a:defRPr sz="2400" b="1" kern="1200">
          <a:solidFill>
            <a:schemeClr val="accent1"/>
          </a:solidFill>
          <a:latin typeface="+mj-lt"/>
          <a:ea typeface="+mj-ea"/>
          <a:cs typeface="+mj-cs"/>
        </a:defRPr>
      </a:lvl1pPr>
    </p:titleStyle>
    <p:bodyStyle>
      <a:lvl1pPr marL="0" indent="0" algn="l" defTabSz="457200" rtl="0" eaLnBrk="1" latinLnBrk="0" hangingPunct="1">
        <a:lnSpc>
          <a:spcPct val="100000"/>
        </a:lnSpc>
        <a:spcBef>
          <a:spcPts val="900"/>
        </a:spcBef>
        <a:buFontTx/>
        <a:buNone/>
        <a:defRPr sz="1200" b="1" kern="1200">
          <a:solidFill>
            <a:schemeClr val="tx1"/>
          </a:solidFill>
          <a:latin typeface="+mn-lt"/>
          <a:ea typeface="+mn-ea"/>
          <a:cs typeface="+mn-cs"/>
        </a:defRPr>
      </a:lvl1pPr>
      <a:lvl2pPr marL="0" indent="0" algn="l" defTabSz="457200" rtl="0" eaLnBrk="1" latinLnBrk="0" hangingPunct="1">
        <a:lnSpc>
          <a:spcPct val="100000"/>
        </a:lnSpc>
        <a:spcBef>
          <a:spcPts val="900"/>
        </a:spcBef>
        <a:buFontTx/>
        <a:buNone/>
        <a:defRPr sz="1200" kern="1200">
          <a:solidFill>
            <a:schemeClr val="tx1"/>
          </a:solidFill>
          <a:latin typeface="+mn-lt"/>
          <a:ea typeface="+mn-ea"/>
          <a:cs typeface="+mn-cs"/>
        </a:defRPr>
      </a:lvl2pPr>
      <a:lvl3pPr marL="230188" indent="-230188" algn="l" defTabSz="457200" rtl="0" eaLnBrk="1" latinLnBrk="0" hangingPunct="1">
        <a:lnSpc>
          <a:spcPct val="100000"/>
        </a:lnSpc>
        <a:spcBef>
          <a:spcPts val="600"/>
        </a:spcBef>
        <a:buFont typeface="Arial"/>
        <a:buChar char="•"/>
        <a:defRPr sz="1200" kern="1200">
          <a:solidFill>
            <a:schemeClr val="tx1"/>
          </a:solidFill>
          <a:latin typeface="+mn-lt"/>
          <a:ea typeface="+mn-ea"/>
          <a:cs typeface="+mn-cs"/>
        </a:defRPr>
      </a:lvl3pPr>
      <a:lvl4pPr marL="455613" indent="-225425" algn="l" defTabSz="457200" rtl="0" eaLnBrk="1" latinLnBrk="0" hangingPunct="1">
        <a:lnSpc>
          <a:spcPct val="100000"/>
        </a:lnSpc>
        <a:spcBef>
          <a:spcPts val="600"/>
        </a:spcBef>
        <a:buFont typeface="Arial"/>
        <a:buChar char="–"/>
        <a:defRPr sz="1200" kern="1200">
          <a:solidFill>
            <a:schemeClr val="tx1"/>
          </a:solidFill>
          <a:latin typeface="+mn-lt"/>
          <a:ea typeface="+mn-ea"/>
          <a:cs typeface="+mn-cs"/>
        </a:defRPr>
      </a:lvl4pPr>
      <a:lvl5pPr marL="685800" indent="-230188" algn="l" defTabSz="457200" rtl="0" eaLnBrk="1" latinLnBrk="0" hangingPunct="1">
        <a:lnSpc>
          <a:spcPct val="100000"/>
        </a:lnSpc>
        <a:spcBef>
          <a:spcPts val="600"/>
        </a:spcBef>
        <a:buFont typeface="Arial"/>
        <a:buChar char="–"/>
        <a:defRPr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1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web.cs.wpi.edu/~claypool/papers/yt-crawler/" TargetMode="Externa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57200" y="772395"/>
            <a:ext cx="7721124" cy="919925"/>
          </a:xfrm>
        </p:spPr>
        <p:txBody>
          <a:bodyPr>
            <a:normAutofit/>
          </a:bodyPr>
          <a:lstStyle/>
          <a:p>
            <a:r>
              <a:rPr lang="en-US" sz="2800" dirty="0"/>
              <a:t>Silhouette – Identifying YouTube Video Flows from Encrypted Traffic</a:t>
            </a:r>
          </a:p>
        </p:txBody>
      </p:sp>
      <p:sp>
        <p:nvSpPr>
          <p:cNvPr id="6" name="Subtitle 5"/>
          <p:cNvSpPr>
            <a:spLocks noGrp="1"/>
          </p:cNvSpPr>
          <p:nvPr>
            <p:ph type="subTitle" idx="1"/>
          </p:nvPr>
        </p:nvSpPr>
        <p:spPr>
          <a:xfrm>
            <a:off x="457200" y="2011680"/>
            <a:ext cx="6352162" cy="882930"/>
          </a:xfrm>
        </p:spPr>
        <p:txBody>
          <a:bodyPr/>
          <a:lstStyle/>
          <a:p>
            <a:r>
              <a:rPr lang="en-US" sz="2000" dirty="0"/>
              <a:t>Feng Li, Jae Chung, and Mark Claypool</a:t>
            </a:r>
          </a:p>
          <a:p>
            <a:r>
              <a:rPr lang="en-US" sz="1800" dirty="0"/>
              <a:t>Verizon Labs and Worcester Polytechnic Institute (WPI)</a:t>
            </a:r>
          </a:p>
        </p:txBody>
      </p:sp>
      <p:sp>
        <p:nvSpPr>
          <p:cNvPr id="5" name="Date Placeholder 2"/>
          <p:cNvSpPr txBox="1">
            <a:spLocks/>
          </p:cNvSpPr>
          <p:nvPr/>
        </p:nvSpPr>
        <p:spPr>
          <a:xfrm>
            <a:off x="379376" y="3106148"/>
            <a:ext cx="1509623" cy="363674"/>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June 2018</a:t>
            </a:r>
          </a:p>
        </p:txBody>
      </p:sp>
      <p:pic>
        <p:nvPicPr>
          <p:cNvPr id="7" name="Picture 2" descr="Related image">
            <a:extLst>
              <a:ext uri="{FF2B5EF4-FFF2-40B4-BE49-F238E27FC236}">
                <a16:creationId xmlns:a16="http://schemas.microsoft.com/office/drawing/2014/main" xmlns="" id="{4CBB36BD-D893-4C00-B2AC-6D32E94DC317}"/>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159000" y="3886642"/>
            <a:ext cx="951002" cy="732959"/>
          </a:xfrm>
          <a:prstGeom prst="rect">
            <a:avLst/>
          </a:prstGeom>
          <a:noFill/>
          <a:extLst>
            <a:ext uri="{909E8E84-426E-40DD-AFC4-6F175D3DCCD1}">
              <a14:hiddenFill xmlns:a14="http://schemas.microsoft.com/office/drawing/2010/main" xmlns="">
                <a:solidFill>
                  <a:srgbClr val="FFFFFF"/>
                </a:solidFill>
              </a14:hiddenFill>
            </a:ext>
          </a:extLst>
        </p:spPr>
      </p:pic>
      <p:pic>
        <p:nvPicPr>
          <p:cNvPr id="10242" name="Picture 2" descr="Related image">
            <a:extLst>
              <a:ext uri="{FF2B5EF4-FFF2-40B4-BE49-F238E27FC236}">
                <a16:creationId xmlns:a16="http://schemas.microsoft.com/office/drawing/2014/main" xmlns="" id="{80C2F4D3-E62B-4594-B385-540A605981DC}"/>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4870861" y="3976207"/>
            <a:ext cx="812161" cy="63962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297134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12D0507-9F86-7A45-BE8E-43760B9F92AA}" type="slidenum">
              <a:rPr lang="en-US" smtClean="0"/>
              <a:pPr/>
              <a:t>10</a:t>
            </a:fld>
            <a:endParaRPr lang="en-US" dirty="0"/>
          </a:p>
        </p:txBody>
      </p:sp>
      <p:sp>
        <p:nvSpPr>
          <p:cNvPr id="4" name="Title 3"/>
          <p:cNvSpPr>
            <a:spLocks noGrp="1"/>
          </p:cNvSpPr>
          <p:nvPr>
            <p:ph type="title"/>
          </p:nvPr>
        </p:nvSpPr>
        <p:spPr/>
        <p:txBody>
          <a:bodyPr/>
          <a:lstStyle/>
          <a:p>
            <a:r>
              <a:rPr lang="en-US" dirty="0"/>
              <a:t>YouTube Video Streaming Behavior </a:t>
            </a:r>
          </a:p>
        </p:txBody>
      </p:sp>
      <p:grpSp>
        <p:nvGrpSpPr>
          <p:cNvPr id="13" name="Group 12"/>
          <p:cNvGrpSpPr/>
          <p:nvPr/>
        </p:nvGrpSpPr>
        <p:grpSpPr>
          <a:xfrm>
            <a:off x="457200" y="1095834"/>
            <a:ext cx="5817140" cy="2546257"/>
            <a:chOff x="457200" y="1095834"/>
            <a:chExt cx="5817140" cy="2546257"/>
          </a:xfrm>
        </p:grpSpPr>
        <p:pic>
          <p:nvPicPr>
            <p:cNvPr id="8" name="Picture 7"/>
            <p:cNvPicPr>
              <a:picLocks noChangeAspect="1"/>
            </p:cNvPicPr>
            <p:nvPr/>
          </p:nvPicPr>
          <p:blipFill>
            <a:blip r:embed="rId3">
              <a:clrChange>
                <a:clrFrom>
                  <a:srgbClr val="FFFFFF"/>
                </a:clrFrom>
                <a:clrTo>
                  <a:srgbClr val="FFFFFF">
                    <a:alpha val="0"/>
                  </a:srgbClr>
                </a:clrTo>
              </a:clrChange>
              <a:lum bright="-20000" contrast="20000"/>
            </a:blip>
            <a:stretch>
              <a:fillRect/>
            </a:stretch>
          </p:blipFill>
          <p:spPr>
            <a:xfrm>
              <a:off x="457200" y="1095834"/>
              <a:ext cx="5817140" cy="2332249"/>
            </a:xfrm>
            <a:prstGeom prst="rect">
              <a:avLst/>
            </a:prstGeom>
          </p:spPr>
        </p:pic>
        <p:sp>
          <p:nvSpPr>
            <p:cNvPr id="10" name="TextBox 9"/>
            <p:cNvSpPr txBox="1"/>
            <p:nvPr/>
          </p:nvSpPr>
          <p:spPr>
            <a:xfrm>
              <a:off x="1955260" y="3365092"/>
              <a:ext cx="3793787" cy="276999"/>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YouTube Streaming with QUIC (Alpha Trailer)</a:t>
              </a:r>
            </a:p>
          </p:txBody>
        </p:sp>
      </p:grpSp>
      <p:sp>
        <p:nvSpPr>
          <p:cNvPr id="14" name="TextBox 13"/>
          <p:cNvSpPr txBox="1"/>
          <p:nvPr/>
        </p:nvSpPr>
        <p:spPr>
          <a:xfrm>
            <a:off x="584792" y="3757366"/>
            <a:ext cx="5567915"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t>First 20 seconds of </a:t>
            </a:r>
            <a:r>
              <a:rPr lang="en-US" sz="1400" i="1" dirty="0"/>
              <a:t>Alpha </a:t>
            </a:r>
            <a:r>
              <a:rPr lang="en-US" sz="1400" dirty="0"/>
              <a:t>trailer over QUIC, at 1080p, 24 f/s</a:t>
            </a:r>
          </a:p>
          <a:p>
            <a:pPr marL="285750" indent="-285750">
              <a:buFont typeface="Arial" panose="020B0604020202020204" pitchFamily="34" charset="0"/>
              <a:buChar char="•"/>
            </a:pPr>
            <a:r>
              <a:rPr lang="en-US" sz="1400" dirty="0"/>
              <a:t>Red “</a:t>
            </a:r>
            <a:r>
              <a:rPr lang="en-US" sz="1400" b="1" dirty="0">
                <a:solidFill>
                  <a:srgbClr val="C00000"/>
                </a:solidFill>
              </a:rPr>
              <a:t>+</a:t>
            </a:r>
            <a:r>
              <a:rPr lang="en-US" sz="1400" dirty="0"/>
              <a:t>” downlink packets, Blue “</a:t>
            </a:r>
            <a:r>
              <a:rPr lang="en-US" sz="1400" b="1" dirty="0">
                <a:solidFill>
                  <a:srgbClr val="0000FF"/>
                </a:solidFill>
              </a:rPr>
              <a:t>o</a:t>
            </a:r>
            <a:r>
              <a:rPr lang="en-US" sz="1400" dirty="0"/>
              <a:t>” uplink packets</a:t>
            </a:r>
          </a:p>
          <a:p>
            <a:pPr marL="285750" indent="-285750">
              <a:buFont typeface="Arial" panose="020B0604020202020204" pitchFamily="34" charset="0"/>
              <a:buChar char="•"/>
            </a:pPr>
            <a:r>
              <a:rPr lang="en-US" sz="1400" dirty="0"/>
              <a:t>HTTPS/TCP based streaming appears similar</a:t>
            </a:r>
          </a:p>
        </p:txBody>
      </p:sp>
      <p:cxnSp>
        <p:nvCxnSpPr>
          <p:cNvPr id="16" name="Straight Arrow Connector 15"/>
          <p:cNvCxnSpPr>
            <a:cxnSpLocks/>
            <a:stCxn id="19" idx="1"/>
          </p:cNvCxnSpPr>
          <p:nvPr/>
        </p:nvCxnSpPr>
        <p:spPr>
          <a:xfrm flipH="1">
            <a:off x="4820094" y="1313372"/>
            <a:ext cx="1764118" cy="3594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84212" y="1051762"/>
            <a:ext cx="1988288" cy="523220"/>
          </a:xfrm>
          <a:prstGeom prst="rect">
            <a:avLst/>
          </a:prstGeom>
          <a:noFill/>
        </p:spPr>
        <p:txBody>
          <a:bodyPr wrap="square" rtlCol="0">
            <a:spAutoFit/>
          </a:bodyPr>
          <a:lstStyle/>
          <a:p>
            <a:r>
              <a:rPr lang="en-US" sz="1400" dirty="0"/>
              <a:t>Downlink packets carry video segments</a:t>
            </a:r>
          </a:p>
        </p:txBody>
      </p:sp>
      <p:cxnSp>
        <p:nvCxnSpPr>
          <p:cNvPr id="21" name="Straight Arrow Connector 20"/>
          <p:cNvCxnSpPr>
            <a:cxnSpLocks/>
            <a:stCxn id="25" idx="1"/>
          </p:cNvCxnSpPr>
          <p:nvPr/>
        </p:nvCxnSpPr>
        <p:spPr>
          <a:xfrm flipH="1">
            <a:off x="5668069" y="2066483"/>
            <a:ext cx="916143" cy="325491"/>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584212" y="1804873"/>
            <a:ext cx="1873988" cy="523220"/>
          </a:xfrm>
          <a:prstGeom prst="rect">
            <a:avLst/>
          </a:prstGeom>
          <a:noFill/>
        </p:spPr>
        <p:txBody>
          <a:bodyPr wrap="square" rtlCol="0">
            <a:spAutoFit/>
          </a:bodyPr>
          <a:lstStyle/>
          <a:p>
            <a:r>
              <a:rPr lang="en-US" sz="1400" dirty="0"/>
              <a:t>Large uplink packets carry “requests” </a:t>
            </a:r>
          </a:p>
        </p:txBody>
      </p:sp>
      <p:sp>
        <p:nvSpPr>
          <p:cNvPr id="27" name="TextBox 26"/>
          <p:cNvSpPr txBox="1"/>
          <p:nvPr/>
        </p:nvSpPr>
        <p:spPr>
          <a:xfrm>
            <a:off x="6720282" y="2473459"/>
            <a:ext cx="1873988" cy="738664"/>
          </a:xfrm>
          <a:prstGeom prst="rect">
            <a:avLst/>
          </a:prstGeom>
          <a:noFill/>
        </p:spPr>
        <p:txBody>
          <a:bodyPr wrap="square" rtlCol="0">
            <a:spAutoFit/>
          </a:bodyPr>
          <a:lstStyle/>
          <a:p>
            <a:r>
              <a:rPr lang="en-US" sz="1400" dirty="0"/>
              <a:t>Small uplink packets may be application ACKs</a:t>
            </a:r>
          </a:p>
        </p:txBody>
      </p:sp>
      <p:cxnSp>
        <p:nvCxnSpPr>
          <p:cNvPr id="28" name="Straight Arrow Connector 27"/>
          <p:cNvCxnSpPr>
            <a:cxnSpLocks/>
            <a:stCxn id="27" idx="1"/>
          </p:cNvCxnSpPr>
          <p:nvPr/>
        </p:nvCxnSpPr>
        <p:spPr>
          <a:xfrm flipH="1" flipV="1">
            <a:off x="6059156" y="2833693"/>
            <a:ext cx="661126" cy="9098"/>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376577" y="3726646"/>
            <a:ext cx="2295825" cy="984885"/>
          </a:xfrm>
          <a:prstGeom prst="rect">
            <a:avLst/>
          </a:prstGeom>
          <a:noFill/>
        </p:spPr>
        <p:txBody>
          <a:bodyPr wrap="square" rtlCol="0">
            <a:spAutoFit/>
          </a:bodyPr>
          <a:lstStyle/>
          <a:p>
            <a:r>
              <a:rPr lang="en-US" sz="1400" dirty="0"/>
              <a:t>From manifest</a:t>
            </a:r>
          </a:p>
          <a:p>
            <a:pPr marL="171450" indent="-171450">
              <a:buFontTx/>
              <a:buChar char="-"/>
            </a:pPr>
            <a:r>
              <a:rPr lang="en-US" sz="1200" dirty="0"/>
              <a:t>YouTube URL uses REST API</a:t>
            </a:r>
          </a:p>
          <a:p>
            <a:pPr marL="171450" indent="-171450">
              <a:buFontTx/>
              <a:buChar char="-"/>
            </a:pPr>
            <a:r>
              <a:rPr lang="en-US" sz="1200" dirty="0"/>
              <a:t>URL is longer than 500 bytes</a:t>
            </a:r>
          </a:p>
          <a:p>
            <a:endParaRPr lang="en-US" sz="2000" dirty="0"/>
          </a:p>
        </p:txBody>
      </p:sp>
      <p:pic>
        <p:nvPicPr>
          <p:cNvPr id="20" name="Picture 2" descr="Image result for youtube logo transparent">
            <a:extLst>
              <a:ext uri="{FF2B5EF4-FFF2-40B4-BE49-F238E27FC236}">
                <a16:creationId xmlns:a16="http://schemas.microsoft.com/office/drawing/2014/main" xmlns="" id="{2F862D1D-BD4B-4D19-A6B7-FBA09368F07C}"/>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7355048" y="-62590"/>
            <a:ext cx="1788952" cy="111317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77572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2" name="Content Placeholder 1"/>
              <p:cNvSpPr>
                <a:spLocks noGrp="1"/>
              </p:cNvSpPr>
              <p:nvPr>
                <p:ph idx="1"/>
              </p:nvPr>
            </p:nvSpPr>
            <p:spPr>
              <a:xfrm>
                <a:off x="379326" y="958315"/>
                <a:ext cx="8426408" cy="1689924"/>
              </a:xfrm>
            </p:spPr>
            <p:txBody>
              <a:bodyPr>
                <a:normAutofit fontScale="92500" lnSpcReduction="20000"/>
              </a:bodyPr>
              <a:lstStyle/>
              <a:p>
                <a:pPr>
                  <a:buFont typeface="Arial" panose="020B0604020202020204" pitchFamily="34" charset="0"/>
                  <a:buChar char="•"/>
                </a:pPr>
                <a:r>
                  <a:rPr lang="en-US" sz="1800" dirty="0"/>
                  <a:t>Avoid</a:t>
                </a:r>
              </a:p>
              <a:p>
                <a:pPr lvl="4">
                  <a:buFont typeface="Arial" panose="020B0604020202020204" pitchFamily="34" charset="0"/>
                  <a:buChar char="•"/>
                </a:pPr>
                <a:r>
                  <a:rPr lang="en-US" sz="1600" dirty="0"/>
                  <a:t>Flow volume and duration are not useful for real time classification</a:t>
                </a:r>
              </a:p>
              <a:p>
                <a:pPr lvl="4">
                  <a:buFont typeface="Arial" panose="020B0604020202020204" pitchFamily="34" charset="0"/>
                  <a:buChar char="•"/>
                </a:pPr>
                <a:r>
                  <a:rPr lang="en-US" sz="1600" dirty="0"/>
                  <a:t>No segment sequence number (otherwise, would not work for QUIC)</a:t>
                </a:r>
              </a:p>
              <a:p>
                <a:pPr>
                  <a:buFont typeface="Arial" panose="020B0604020202020204" pitchFamily="34" charset="0"/>
                  <a:buChar char="•"/>
                </a:pPr>
                <a:r>
                  <a:rPr lang="en-US" sz="1800" dirty="0"/>
                  <a:t>Feature Selection </a:t>
                </a:r>
              </a:p>
              <a:p>
                <a:pPr lvl="4">
                  <a:buFont typeface="Arial" panose="020B0604020202020204" pitchFamily="34" charset="0"/>
                  <a:buChar char="•"/>
                </a:pPr>
                <a:r>
                  <a:rPr lang="en-US" sz="1600" dirty="0"/>
                  <a:t>Primary: video segment size (ADU) and inter-request time </a:t>
                </a:r>
              </a:p>
              <a:p>
                <a:pPr lvl="4">
                  <a:buFont typeface="Arial" panose="020B0604020202020204" pitchFamily="34" charset="0"/>
                  <a:buChar char="•"/>
                </a:pPr>
                <a:r>
                  <a:rPr lang="en-US" sz="1600" dirty="0"/>
                  <a:t>Secondary: avg downlink payload (</a:t>
                </a:r>
                <a14:m>
                  <m:oMath xmlns:m="http://schemas.openxmlformats.org/officeDocument/2006/math">
                    <m:acc>
                      <m:accPr>
                        <m:chr m:val="̅"/>
                        <m:ctrlPr>
                          <a:rPr lang="en-US" sz="1600" i="1" smtClean="0">
                            <a:latin typeface="Cambria Math" panose="02040503050406030204" pitchFamily="18" charset="0"/>
                          </a:rPr>
                        </m:ctrlPr>
                      </m:accPr>
                      <m:e>
                        <m:r>
                          <a:rPr lang="en-US" sz="1600" b="0" i="1" smtClean="0">
                            <a:latin typeface="Cambria Math" panose="02040503050406030204" pitchFamily="18" charset="0"/>
                          </a:rPr>
                          <m:t>𝐿</m:t>
                        </m:r>
                      </m:e>
                    </m:acc>
                  </m:oMath>
                </a14:m>
                <a:r>
                  <a:rPr lang="en-US" sz="1600" dirty="0"/>
                  <a:t>) and data rate (</a:t>
                </a:r>
                <a14:m>
                  <m:oMath xmlns:m="http://schemas.openxmlformats.org/officeDocument/2006/math">
                    <m:r>
                      <a:rPr lang="en-US" sz="1600" b="0" i="1" smtClean="0">
                        <a:latin typeface="Cambria Math" panose="02040503050406030204" pitchFamily="18" charset="0"/>
                      </a:rPr>
                      <m:t>𝑅</m:t>
                    </m:r>
                  </m:oMath>
                </a14:m>
                <a:r>
                  <a:rPr lang="en-US" sz="1600" dirty="0"/>
                  <a:t>)</a:t>
                </a:r>
              </a:p>
            </p:txBody>
          </p:sp>
        </mc:Choice>
        <mc:Fallback>
          <p:sp>
            <p:nvSpPr>
              <p:cNvPr id="2" name="Content Placeholder 1"/>
              <p:cNvSpPr>
                <a:spLocks noGrp="1" noRot="1" noChangeAspect="1" noMove="1" noResize="1" noEditPoints="1" noAdjustHandles="1" noChangeArrowheads="1" noChangeShapeType="1" noTextEdit="1"/>
              </p:cNvSpPr>
              <p:nvPr>
                <p:ph idx="1"/>
              </p:nvPr>
            </p:nvSpPr>
            <p:spPr>
              <a:xfrm>
                <a:off x="379326" y="958315"/>
                <a:ext cx="8426408" cy="1689924"/>
              </a:xfrm>
              <a:blipFill>
                <a:blip r:embed="rId2"/>
                <a:stretch>
                  <a:fillRect l="-1446" t="-6498"/>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E12D0507-9F86-7A45-BE8E-43760B9F92AA}" type="slidenum">
              <a:rPr lang="en-US" smtClean="0"/>
              <a:pPr/>
              <a:t>11</a:t>
            </a:fld>
            <a:endParaRPr lang="en-US" dirty="0"/>
          </a:p>
        </p:txBody>
      </p:sp>
      <p:sp>
        <p:nvSpPr>
          <p:cNvPr id="4" name="Title 3"/>
          <p:cNvSpPr>
            <a:spLocks noGrp="1"/>
          </p:cNvSpPr>
          <p:nvPr>
            <p:ph type="title"/>
          </p:nvPr>
        </p:nvSpPr>
        <p:spPr/>
        <p:txBody>
          <a:bodyPr/>
          <a:lstStyle/>
          <a:p>
            <a:r>
              <a:rPr lang="en-US" dirty="0"/>
              <a:t>Silhouette – Video Flow Identification (1/2) </a:t>
            </a:r>
          </a:p>
        </p:txBody>
      </p:sp>
      <p:pic>
        <p:nvPicPr>
          <p:cNvPr id="5" name="Picture 4">
            <a:extLst>
              <a:ext uri="{FF2B5EF4-FFF2-40B4-BE49-F238E27FC236}">
                <a16:creationId xmlns:a16="http://schemas.microsoft.com/office/drawing/2014/main" xmlns="" id="{5E289728-1D4F-4DBD-8445-47168BA66408}"/>
              </a:ext>
            </a:extLst>
          </p:cNvPr>
          <p:cNvPicPr>
            <a:picLocks noChangeAspect="1"/>
          </p:cNvPicPr>
          <p:nvPr/>
        </p:nvPicPr>
        <p:blipFill>
          <a:blip r:embed="rId3"/>
          <a:stretch>
            <a:fillRect/>
          </a:stretch>
        </p:blipFill>
        <p:spPr>
          <a:xfrm>
            <a:off x="5965644" y="2693349"/>
            <a:ext cx="2930430" cy="2006683"/>
          </a:xfrm>
          <a:prstGeom prst="rect">
            <a:avLst/>
          </a:prstGeom>
          <a:ln w="19050">
            <a:solidFill>
              <a:schemeClr val="tx1"/>
            </a:solidFill>
          </a:ln>
        </p:spPr>
      </p:pic>
      <mc:AlternateContent xmlns:mc="http://schemas.openxmlformats.org/markup-compatibility/2006">
        <mc:Choice xmlns:a14="http://schemas.microsoft.com/office/drawing/2010/main" xmlns="" Requires="a14">
          <p:sp>
            <p:nvSpPr>
              <p:cNvPr id="6" name="Content Placeholder 1">
                <a:extLst>
                  <a:ext uri="{FF2B5EF4-FFF2-40B4-BE49-F238E27FC236}">
                    <a16:creationId xmlns:a16="http://schemas.microsoft.com/office/drawing/2014/main" id="{83800041-8330-4D9F-8F24-C4E20F2CA181}"/>
                  </a:ext>
                </a:extLst>
              </p:cNvPr>
              <p:cNvSpPr txBox="1">
                <a:spLocks/>
              </p:cNvSpPr>
              <p:nvPr/>
            </p:nvSpPr>
            <p:spPr bwMode="gray">
              <a:xfrm>
                <a:off x="379326" y="2731287"/>
                <a:ext cx="5319021" cy="1804380"/>
              </a:xfrm>
              <a:prstGeom prst="rect">
                <a:avLst/>
              </a:prstGeom>
            </p:spPr>
            <p:txBody>
              <a:bodyPr vert="horz" lIns="0" tIns="0" rIns="0" bIns="0" rtlCol="0">
                <a:normAutofit fontScale="92500" lnSpcReduction="10000"/>
              </a:bodyPr>
              <a:lstStyle>
                <a:lvl1pPr marL="342900" indent="-342900" algn="l" defTabSz="457200" rtl="0" eaLnBrk="1" latinLnBrk="0" hangingPunct="1">
                  <a:lnSpc>
                    <a:spcPct val="100000"/>
                  </a:lnSpc>
                  <a:spcBef>
                    <a:spcPts val="900"/>
                  </a:spcBef>
                  <a:buFont typeface="+mj-lt"/>
                  <a:buAutoNum type="arabicPeriod"/>
                  <a:tabLst>
                    <a:tab pos="339725" algn="l"/>
                  </a:tabLst>
                  <a:defRPr sz="2000" b="1" kern="1200">
                    <a:solidFill>
                      <a:schemeClr val="tx1"/>
                    </a:solidFill>
                    <a:latin typeface="+mn-lt"/>
                    <a:ea typeface="+mn-ea"/>
                    <a:cs typeface="+mn-cs"/>
                  </a:defRPr>
                </a:lvl1pPr>
                <a:lvl2pPr marL="0" indent="0" algn="l" defTabSz="457200" rtl="0" eaLnBrk="1" latinLnBrk="0" hangingPunct="1">
                  <a:lnSpc>
                    <a:spcPct val="100000"/>
                  </a:lnSpc>
                  <a:spcBef>
                    <a:spcPts val="900"/>
                  </a:spcBef>
                  <a:buFontTx/>
                  <a:buNone/>
                  <a:defRPr sz="1200" kern="1200">
                    <a:solidFill>
                      <a:schemeClr val="tx1"/>
                    </a:solidFill>
                    <a:latin typeface="+mn-lt"/>
                    <a:ea typeface="+mn-ea"/>
                    <a:cs typeface="+mn-cs"/>
                  </a:defRPr>
                </a:lvl2pPr>
                <a:lvl3pPr marL="230188" indent="-230188" algn="l" defTabSz="457200" rtl="0" eaLnBrk="1" latinLnBrk="0" hangingPunct="1">
                  <a:lnSpc>
                    <a:spcPct val="100000"/>
                  </a:lnSpc>
                  <a:spcBef>
                    <a:spcPts val="600"/>
                  </a:spcBef>
                  <a:buFont typeface="Arial"/>
                  <a:buChar char="•"/>
                  <a:defRPr sz="1200" kern="1200">
                    <a:solidFill>
                      <a:schemeClr val="tx1"/>
                    </a:solidFill>
                    <a:latin typeface="+mn-lt"/>
                    <a:ea typeface="+mn-ea"/>
                    <a:cs typeface="+mn-cs"/>
                  </a:defRPr>
                </a:lvl3pPr>
                <a:lvl4pPr marL="455613" indent="-225425" algn="l" defTabSz="457200" rtl="0" eaLnBrk="1" latinLnBrk="0" hangingPunct="1">
                  <a:lnSpc>
                    <a:spcPct val="100000"/>
                  </a:lnSpc>
                  <a:spcBef>
                    <a:spcPts val="600"/>
                  </a:spcBef>
                  <a:buFont typeface="Arial"/>
                  <a:buChar char="–"/>
                  <a:defRPr sz="1200" kern="1200">
                    <a:solidFill>
                      <a:schemeClr val="tx1"/>
                    </a:solidFill>
                    <a:latin typeface="+mn-lt"/>
                    <a:ea typeface="+mn-ea"/>
                    <a:cs typeface="+mn-cs"/>
                  </a:defRPr>
                </a:lvl4pPr>
                <a:lvl5pPr marL="685800" indent="-230188" algn="l" defTabSz="457200" rtl="0" eaLnBrk="1" latinLnBrk="0" hangingPunct="1">
                  <a:lnSpc>
                    <a:spcPct val="100000"/>
                  </a:lnSpc>
                  <a:spcBef>
                    <a:spcPts val="600"/>
                  </a:spcBef>
                  <a:buFont typeface="Arial"/>
                  <a:buChar char="–"/>
                  <a:defRPr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panose="020B0604020202020204" pitchFamily="34" charset="0"/>
                  <a:buChar char="•"/>
                </a:pPr>
                <a:r>
                  <a:rPr lang="en-US" sz="1800" dirty="0"/>
                  <a:t>Video Identification with ADU</a:t>
                </a:r>
                <a:r>
                  <a:rPr lang="en-US" dirty="0"/>
                  <a:t> </a:t>
                </a:r>
              </a:p>
              <a:p>
                <a:pPr lvl="4">
                  <a:buFont typeface="Arial" panose="020B0604020202020204" pitchFamily="34" charset="0"/>
                  <a:buChar char="•"/>
                </a:pPr>
                <a:r>
                  <a:rPr lang="en-US" sz="1600" dirty="0"/>
                  <a:t>Large uplink packets usually requests for next video segment</a:t>
                </a:r>
              </a:p>
              <a:p>
                <a:pPr lvl="4">
                  <a:buFont typeface="Arial" panose="020B0604020202020204" pitchFamily="34" charset="0"/>
                  <a:buChar char="•"/>
                </a:pPr>
                <a:r>
                  <a:rPr lang="en-US" sz="1600" dirty="0"/>
                  <a:t>Downlink packets between consecutive uplink requests carry application data </a:t>
                </a:r>
              </a:p>
              <a:p>
                <a:pPr lvl="4">
                  <a:buFont typeface="Arial" panose="020B0604020202020204" pitchFamily="34" charset="0"/>
                  <a:buChar char="•"/>
                </a:pPr>
                <a:r>
                  <a:rPr lang="en-US" sz="1600" dirty="0"/>
                  <a:t>Algorithm finds “big” upstream packets larger than threshold (</a:t>
                </a:r>
                <a14:m>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rPr>
                          <m:t>𝐿</m:t>
                        </m:r>
                      </m:e>
                      <m:sub>
                        <m:r>
                          <a:rPr lang="en-US" sz="1600" i="1" smtClean="0">
                            <a:latin typeface="Cambria Math" panose="02040503050406030204" pitchFamily="18" charset="0"/>
                          </a:rPr>
                          <m:t>𝑟𝑒𝑞</m:t>
                        </m:r>
                      </m:sub>
                    </m:sSub>
                  </m:oMath>
                </a14:m>
                <a:r>
                  <a:rPr lang="en-US" sz="1600" dirty="0"/>
                  <a:t>)</a:t>
                </a:r>
              </a:p>
            </p:txBody>
          </p:sp>
        </mc:Choice>
        <mc:Fallback>
          <p:sp>
            <p:nvSpPr>
              <p:cNvPr id="6" name="Content Placeholder 1">
                <a:extLst>
                  <a:ext uri="{FF2B5EF4-FFF2-40B4-BE49-F238E27FC236}">
                    <a16:creationId xmlns:a16="http://schemas.microsoft.com/office/drawing/2014/main" xmlns="" xmlns:a14="http://schemas.microsoft.com/office/drawing/2010/main" id="{83800041-8330-4D9F-8F24-C4E20F2CA181}"/>
                  </a:ext>
                </a:extLst>
              </p:cNvPr>
              <p:cNvSpPr txBox="1">
                <a:spLocks noRot="1" noChangeAspect="1" noMove="1" noResize="1" noEditPoints="1" noAdjustHandles="1" noChangeArrowheads="1" noChangeShapeType="1" noTextEdit="1"/>
              </p:cNvSpPr>
              <p:nvPr/>
            </p:nvSpPr>
            <p:spPr bwMode="gray">
              <a:xfrm>
                <a:off x="379326" y="2731287"/>
                <a:ext cx="5319021" cy="1804380"/>
              </a:xfrm>
              <a:prstGeom prst="rect">
                <a:avLst/>
              </a:prstGeom>
              <a:blipFill>
                <a:blip r:embed="rId4"/>
                <a:stretch>
                  <a:fillRect l="-2291" t="-4054" b="-2365"/>
                </a:stretch>
              </a:blipFill>
            </p:spPr>
            <p:txBody>
              <a:bodyPr/>
              <a:lstStyle/>
              <a:p>
                <a:r>
                  <a:rPr lang="en-US">
                    <a:noFill/>
                  </a:rPr>
                  <a:t> </a:t>
                </a:r>
              </a:p>
            </p:txBody>
          </p:sp>
        </mc:Fallback>
      </mc:AlternateContent>
      <p:pic>
        <p:nvPicPr>
          <p:cNvPr id="4102" name="Picture 6" descr="Related image">
            <a:extLst>
              <a:ext uri="{FF2B5EF4-FFF2-40B4-BE49-F238E27FC236}">
                <a16:creationId xmlns:a16="http://schemas.microsoft.com/office/drawing/2014/main" xmlns="" id="{AC7E4D66-1494-4367-9F83-034F143F0AB1}"/>
              </a:ext>
            </a:extLst>
          </p:cNvPr>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7194028" y="644413"/>
            <a:ext cx="985280" cy="1600957"/>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xtBox 7">
            <a:extLst>
              <a:ext uri="{FF2B5EF4-FFF2-40B4-BE49-F238E27FC236}">
                <a16:creationId xmlns:a16="http://schemas.microsoft.com/office/drawing/2014/main" xmlns="" id="{275F2A63-6E1C-462F-90A7-EF7E0177F2E8}"/>
              </a:ext>
            </a:extLst>
          </p:cNvPr>
          <p:cNvSpPr txBox="1"/>
          <p:nvPr/>
        </p:nvSpPr>
        <p:spPr>
          <a:xfrm>
            <a:off x="7174572" y="4377923"/>
            <a:ext cx="1692318" cy="276999"/>
          </a:xfrm>
          <a:prstGeom prst="rect">
            <a:avLst/>
          </a:prstGeom>
          <a:noFill/>
          <a:ln w="28575">
            <a:solidFill>
              <a:srgbClr val="0070C0"/>
            </a:solidFill>
            <a:prstDash val="sysDot"/>
          </a:ln>
        </p:spPr>
        <p:txBody>
          <a:bodyPr wrap="square" rtlCol="0">
            <a:spAutoFit/>
          </a:bodyPr>
          <a:lstStyle/>
          <a:p>
            <a:pPr algn="ctr"/>
            <a:r>
              <a:rPr lang="en-US" sz="1200" dirty="0">
                <a:solidFill>
                  <a:srgbClr val="0070C0"/>
                </a:solidFill>
              </a:rPr>
              <a:t>Video ADU Detection</a:t>
            </a:r>
          </a:p>
        </p:txBody>
      </p:sp>
    </p:spTree>
    <p:extLst>
      <p:ext uri="{BB962C8B-B14F-4D97-AF65-F5344CB8AC3E}">
        <p14:creationId xmlns:p14="http://schemas.microsoft.com/office/powerpoint/2010/main" xmlns="" val="59229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12D0507-9F86-7A45-BE8E-43760B9F92AA}" type="slidenum">
              <a:rPr lang="en-US" smtClean="0"/>
              <a:pPr/>
              <a:t>12</a:t>
            </a:fld>
            <a:endParaRPr lang="en-US" dirty="0"/>
          </a:p>
        </p:txBody>
      </p:sp>
      <p:sp>
        <p:nvSpPr>
          <p:cNvPr id="4" name="Title 3"/>
          <p:cNvSpPr>
            <a:spLocks noGrp="1"/>
          </p:cNvSpPr>
          <p:nvPr>
            <p:ph type="title"/>
          </p:nvPr>
        </p:nvSpPr>
        <p:spPr/>
        <p:txBody>
          <a:bodyPr/>
          <a:lstStyle/>
          <a:p>
            <a:r>
              <a:rPr lang="en-US" dirty="0"/>
              <a:t>Silhouette – Video Flow Identification (2/2) </a:t>
            </a:r>
          </a:p>
        </p:txBody>
      </p:sp>
      <p:pic>
        <p:nvPicPr>
          <p:cNvPr id="6" name="Picture 5"/>
          <p:cNvPicPr>
            <a:picLocks noChangeAspect="1"/>
          </p:cNvPicPr>
          <p:nvPr/>
        </p:nvPicPr>
        <p:blipFill>
          <a:blip r:embed="rId2">
            <a:clrChange>
              <a:clrFrom>
                <a:srgbClr val="FFFFFF"/>
              </a:clrFrom>
              <a:clrTo>
                <a:srgbClr val="FFFFFF">
                  <a:alpha val="0"/>
                </a:srgbClr>
              </a:clrTo>
            </a:clrChange>
          </a:blip>
          <a:stretch>
            <a:fillRect/>
          </a:stretch>
        </p:blipFill>
        <p:spPr>
          <a:xfrm>
            <a:off x="457200" y="1486374"/>
            <a:ext cx="5345772" cy="1792878"/>
          </a:xfrm>
          <a:prstGeom prst="rect">
            <a:avLst/>
          </a:prstGeom>
          <a:solidFill>
            <a:schemeClr val="bg2"/>
          </a:solidFill>
          <a:ln w="19050">
            <a:solidFill>
              <a:schemeClr val="tx1"/>
            </a:solidFill>
          </a:ln>
        </p:spPr>
      </p:pic>
      <p:sp>
        <p:nvSpPr>
          <p:cNvPr id="7" name="TextBox 6"/>
          <p:cNvSpPr txBox="1"/>
          <p:nvPr/>
        </p:nvSpPr>
        <p:spPr>
          <a:xfrm>
            <a:off x="367678" y="894013"/>
            <a:ext cx="6806845" cy="338554"/>
          </a:xfrm>
          <a:prstGeom prst="rect">
            <a:avLst/>
          </a:prstGeom>
          <a:noFill/>
        </p:spPr>
        <p:txBody>
          <a:bodyPr wrap="square" rtlCol="0">
            <a:spAutoFit/>
          </a:bodyPr>
          <a:lstStyle/>
          <a:p>
            <a:pPr marL="285750" indent="-285750">
              <a:buFont typeface="Arial" panose="020B0604020202020204" pitchFamily="34" charset="0"/>
              <a:buChar char="•"/>
            </a:pPr>
            <a:r>
              <a:rPr lang="en-US" sz="1600" dirty="0"/>
              <a:t>Based on flow stats, </a:t>
            </a:r>
            <a:r>
              <a:rPr lang="en-US" sz="1600" i="1" dirty="0"/>
              <a:t>Silhouette</a:t>
            </a:r>
            <a:r>
              <a:rPr lang="en-US" sz="1600" dirty="0"/>
              <a:t> decides if “</a:t>
            </a:r>
            <a:r>
              <a:rPr lang="en-US" sz="1600" dirty="0">
                <a:solidFill>
                  <a:srgbClr val="008000"/>
                </a:solidFill>
              </a:rPr>
              <a:t>video</a:t>
            </a:r>
            <a:r>
              <a:rPr lang="en-US" sz="1600" dirty="0"/>
              <a:t>”, “</a:t>
            </a:r>
            <a:r>
              <a:rPr lang="en-US" sz="1600" dirty="0">
                <a:solidFill>
                  <a:srgbClr val="C00000"/>
                </a:solidFill>
              </a:rPr>
              <a:t>non-video</a:t>
            </a:r>
            <a:r>
              <a:rPr lang="en-US" sz="1600" dirty="0"/>
              <a:t>” or “</a:t>
            </a:r>
            <a:r>
              <a:rPr lang="en-US" sz="1600" dirty="0">
                <a:solidFill>
                  <a:srgbClr val="0070C0"/>
                </a:solidFill>
              </a:rPr>
              <a:t>maybe</a:t>
            </a:r>
            <a:r>
              <a:rPr lang="en-US" sz="1600" dirty="0"/>
              <a:t>”.</a:t>
            </a:r>
          </a:p>
        </p:txBody>
      </p:sp>
      <mc:AlternateContent xmlns:mc="http://schemas.openxmlformats.org/markup-compatibility/2006">
        <mc:Choice xmlns:a14="http://schemas.microsoft.com/office/drawing/2010/main" xmlns="" Requires="a14">
          <p:sp>
            <p:nvSpPr>
              <p:cNvPr id="8" name="TextBox 7"/>
              <p:cNvSpPr txBox="1"/>
              <p:nvPr/>
            </p:nvSpPr>
            <p:spPr>
              <a:xfrm>
                <a:off x="6041139" y="1312533"/>
                <a:ext cx="3005322" cy="2462213"/>
              </a:xfrm>
              <a:prstGeom prst="rect">
                <a:avLst/>
              </a:prstGeom>
              <a:noFill/>
            </p:spPr>
            <p:txBody>
              <a:bodyPr wrap="square" rtlCol="0">
                <a:spAutoFit/>
              </a:bodyPr>
              <a:lstStyle/>
              <a:p>
                <a:pPr marL="173038" indent="-169863">
                  <a:buFont typeface="Arial" panose="020B0604020202020204" pitchFamily="34" charset="0"/>
                  <a:buChar char="•"/>
                </a:pPr>
                <a:r>
                  <a:rPr lang="en-US" sz="1400" dirty="0">
                    <a:solidFill>
                      <a:srgbClr val="008000"/>
                    </a:solidFill>
                  </a:rPr>
                  <a:t>Video</a:t>
                </a:r>
                <a:r>
                  <a:rPr lang="en-US" sz="1400" dirty="0"/>
                  <a:t> flow must meet </a:t>
                </a:r>
                <a:r>
                  <a:rPr lang="en-US" sz="1400" b="1" dirty="0"/>
                  <a:t>all</a:t>
                </a:r>
                <a:r>
                  <a:rPr lang="en-US" sz="1400" dirty="0"/>
                  <a:t>:</a:t>
                </a:r>
                <a:endParaRPr lang="en-US" sz="1400" b="1" dirty="0"/>
              </a:p>
              <a:p>
                <a:pPr marL="460375" indent="-230188">
                  <a:buFont typeface="+mj-lt"/>
                  <a:buAutoNum type="arabicPeriod"/>
                </a:pPr>
                <a:r>
                  <a:rPr lang="en-US" sz="1400" dirty="0"/>
                  <a:t>high rate (</a:t>
                </a:r>
                <a14:m>
                  <m:oMath xmlns:m="http://schemas.openxmlformats.org/officeDocument/2006/math">
                    <m:r>
                      <a:rPr lang="en-US" sz="1400" b="0" i="1" smtClean="0">
                        <a:latin typeface="Cambria Math" panose="02040503050406030204" pitchFamily="18" charset="0"/>
                      </a:rPr>
                      <m:t>𝑅</m:t>
                    </m:r>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𝑅</m:t>
                        </m:r>
                      </m:e>
                      <m:sub>
                        <m:r>
                          <a:rPr lang="en-US" sz="1400" b="0" i="1" smtClean="0">
                            <a:latin typeface="Cambria Math" panose="02040503050406030204" pitchFamily="18" charset="0"/>
                          </a:rPr>
                          <m:t>𝑣</m:t>
                        </m:r>
                      </m:sub>
                    </m:sSub>
                    <m:r>
                      <a:rPr lang="en-US" sz="1400" b="0" i="1" smtClean="0">
                        <a:latin typeface="Cambria Math" panose="02040503050406030204" pitchFamily="18" charset="0"/>
                      </a:rPr>
                      <m:t>), </m:t>
                    </m:r>
                  </m:oMath>
                </a14:m>
                <a:endParaRPr lang="en-US" sz="1400" b="0" dirty="0"/>
              </a:p>
              <a:p>
                <a:pPr marL="460375" indent="-230188">
                  <a:buFont typeface="+mj-lt"/>
                  <a:buAutoNum type="arabicPeriod"/>
                </a:pPr>
                <a:r>
                  <a:rPr lang="en-US" sz="1400" dirty="0"/>
                  <a:t>large packets (</a:t>
                </a:r>
                <a14:m>
                  <m:oMath xmlns:m="http://schemas.openxmlformats.org/officeDocument/2006/math">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𝐿</m:t>
                        </m:r>
                      </m:e>
                    </m:acc>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b="0" i="1" smtClean="0">
                            <a:latin typeface="Cambria Math" panose="02040503050406030204" pitchFamily="18" charset="0"/>
                          </a:rPr>
                          <m:t>𝐿</m:t>
                        </m:r>
                      </m:e>
                      <m:sub>
                        <m:r>
                          <a:rPr lang="en-US" sz="1400" i="1">
                            <a:latin typeface="Cambria Math" panose="02040503050406030204" pitchFamily="18" charset="0"/>
                          </a:rPr>
                          <m:t>𝑣</m:t>
                        </m:r>
                      </m:sub>
                    </m:sSub>
                    <m:r>
                      <a:rPr lang="en-US" sz="1400" b="0" i="1" smtClean="0">
                        <a:latin typeface="Cambria Math" panose="02040503050406030204" pitchFamily="18" charset="0"/>
                      </a:rPr>
                      <m:t>),</m:t>
                    </m:r>
                  </m:oMath>
                </a14:m>
                <a:endParaRPr lang="en-US" sz="1400" b="0" dirty="0"/>
              </a:p>
              <a:p>
                <a:pPr marL="460375" indent="-230188">
                  <a:buFont typeface="+mj-lt"/>
                  <a:buAutoNum type="arabicPeriod"/>
                </a:pPr>
                <a:r>
                  <a:rPr lang="en-US" sz="1400" dirty="0"/>
                  <a:t>enough ADUs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𝐶</m:t>
                        </m:r>
                      </m:e>
                      <m:sub>
                        <m:r>
                          <a:rPr lang="en-US" sz="1400" b="0" i="1" smtClean="0">
                            <a:latin typeface="Cambria Math" panose="02040503050406030204" pitchFamily="18" charset="0"/>
                          </a:rPr>
                          <m:t>𝑎𝑑𝑢</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b="0" i="1" smtClean="0">
                            <a:latin typeface="Cambria Math" panose="02040503050406030204" pitchFamily="18" charset="0"/>
                          </a:rPr>
                          <m:t>𝑇</m:t>
                        </m:r>
                      </m:e>
                      <m:sub>
                        <m:r>
                          <a:rPr lang="en-US" sz="1400" b="0" i="1" smtClean="0">
                            <a:latin typeface="Cambria Math" panose="02040503050406030204" pitchFamily="18" charset="0"/>
                          </a:rPr>
                          <m:t>𝑎𝑑𝑢</m:t>
                        </m:r>
                      </m:sub>
                    </m:sSub>
                  </m:oMath>
                </a14:m>
                <a:r>
                  <a:rPr lang="en-US" sz="1400" b="0" dirty="0"/>
                  <a:t>).</a:t>
                </a:r>
              </a:p>
              <a:p>
                <a:pPr marL="230187"/>
                <a:endParaRPr lang="en-US" sz="1400" dirty="0"/>
              </a:p>
              <a:p>
                <a:pPr marL="173038" indent="-169863">
                  <a:buFont typeface="Arial" panose="020B0604020202020204" pitchFamily="34" charset="0"/>
                  <a:buChar char="•"/>
                </a:pPr>
                <a:r>
                  <a:rPr lang="en-US" sz="1400" dirty="0">
                    <a:solidFill>
                      <a:srgbClr val="C00000"/>
                    </a:solidFill>
                  </a:rPr>
                  <a:t>Non-video</a:t>
                </a:r>
                <a:r>
                  <a:rPr lang="en-US" sz="1400" dirty="0"/>
                  <a:t> flow meets </a:t>
                </a:r>
                <a:r>
                  <a:rPr lang="en-US" sz="1400" b="1" dirty="0"/>
                  <a:t>any</a:t>
                </a:r>
                <a:r>
                  <a:rPr lang="en-US" sz="1400" dirty="0"/>
                  <a:t>:</a:t>
                </a:r>
                <a:endParaRPr lang="en-US" sz="1400" b="1" dirty="0"/>
              </a:p>
              <a:p>
                <a:pPr marL="460375" indent="-230188">
                  <a:buFont typeface="+mj-lt"/>
                  <a:buAutoNum type="arabicPeriod"/>
                </a:pPr>
                <a:r>
                  <a:rPr lang="en-US" sz="1400" dirty="0"/>
                  <a:t>small volume (</a:t>
                </a:r>
                <a14:m>
                  <m:oMath xmlns:m="http://schemas.openxmlformats.org/officeDocument/2006/math">
                    <m:r>
                      <m:rPr>
                        <m:sty m:val="p"/>
                      </m:rPr>
                      <a:rPr lang="en-US" sz="1400">
                        <a:latin typeface="Cambria Math" panose="02040503050406030204" pitchFamily="18" charset="0"/>
                      </a:rPr>
                      <m:t>S</m:t>
                    </m:r>
                    <m:r>
                      <a:rPr lang="en-US" sz="1400" i="1">
                        <a:latin typeface="Cambria Math" panose="02040503050406030204" pitchFamily="18" charset="0"/>
                        <a:ea typeface="Cambria Math" panose="02040503050406030204" pitchFamily="18" charset="0"/>
                      </a:rPr>
                      <m:t>&lt;</m:t>
                    </m:r>
                    <m:sSub>
                      <m:sSubPr>
                        <m:ctrlPr>
                          <a:rPr lang="en-US" sz="1400" i="1">
                            <a:latin typeface="Cambria Math" panose="02040503050406030204" pitchFamily="18" charset="0"/>
                          </a:rPr>
                        </m:ctrlPr>
                      </m:sSubPr>
                      <m:e>
                        <m:r>
                          <a:rPr lang="en-US" sz="1400" i="1">
                            <a:latin typeface="Cambria Math" panose="02040503050406030204" pitchFamily="18" charset="0"/>
                          </a:rPr>
                          <m:t>𝑇</m:t>
                        </m:r>
                      </m:e>
                      <m:sub>
                        <m:r>
                          <a:rPr lang="en-US" sz="1400" i="1">
                            <a:latin typeface="Cambria Math" panose="02040503050406030204" pitchFamily="18" charset="0"/>
                          </a:rPr>
                          <m:t>𝑣</m:t>
                        </m:r>
                      </m:sub>
                    </m:sSub>
                    <m:r>
                      <a:rPr lang="en-US" sz="1400" i="1">
                        <a:latin typeface="Cambria Math" panose="02040503050406030204" pitchFamily="18" charset="0"/>
                      </a:rPr>
                      <m:t>)</m:t>
                    </m:r>
                  </m:oMath>
                </a14:m>
                <a:endParaRPr lang="en-US" sz="1400" dirty="0"/>
              </a:p>
              <a:p>
                <a:pPr marL="460375" indent="-230188">
                  <a:buFont typeface="+mj-lt"/>
                  <a:buAutoNum type="arabicPeriod"/>
                </a:pPr>
                <a:r>
                  <a:rPr lang="en-US" sz="1400" dirty="0"/>
                  <a:t>low rate (</a:t>
                </a:r>
                <a14:m>
                  <m:oMath xmlns:m="http://schemas.openxmlformats.org/officeDocument/2006/math">
                    <m:r>
                      <a:rPr lang="en-US" sz="1400" i="1">
                        <a:latin typeface="Cambria Math" panose="02040503050406030204" pitchFamily="18" charset="0"/>
                      </a:rPr>
                      <m:t>𝑅</m:t>
                    </m:r>
                    <m:r>
                      <a:rPr lang="en-US" sz="1400" i="1">
                        <a:latin typeface="Cambria Math" panose="02040503050406030204" pitchFamily="18" charset="0"/>
                      </a:rPr>
                      <m:t>&lt;</m:t>
                    </m:r>
                    <m:sSub>
                      <m:sSubPr>
                        <m:ctrlPr>
                          <a:rPr lang="en-US" sz="1400" i="1">
                            <a:latin typeface="Cambria Math" panose="02040503050406030204" pitchFamily="18" charset="0"/>
                          </a:rPr>
                        </m:ctrlPr>
                      </m:sSubPr>
                      <m:e>
                        <m:r>
                          <a:rPr lang="en-US" sz="1400" i="1">
                            <a:latin typeface="Cambria Math" panose="02040503050406030204" pitchFamily="18" charset="0"/>
                          </a:rPr>
                          <m:t>𝑅</m:t>
                        </m:r>
                      </m:e>
                      <m:sub>
                        <m:r>
                          <a:rPr lang="en-US" sz="1400" i="1">
                            <a:latin typeface="Cambria Math" panose="02040503050406030204" pitchFamily="18" charset="0"/>
                          </a:rPr>
                          <m:t>𝑎</m:t>
                        </m:r>
                      </m:sub>
                    </m:sSub>
                    <m:r>
                      <a:rPr lang="en-US" sz="1400" i="1">
                        <a:latin typeface="Cambria Math" panose="02040503050406030204" pitchFamily="18" charset="0"/>
                      </a:rPr>
                      <m:t>), </m:t>
                    </m:r>
                  </m:oMath>
                </a14:m>
                <a:endParaRPr lang="en-US" sz="1400" dirty="0"/>
              </a:p>
              <a:p>
                <a:pPr marL="460375" indent="-230188">
                  <a:buFont typeface="+mj-lt"/>
                  <a:buAutoNum type="arabicPeriod"/>
                </a:pPr>
                <a:r>
                  <a:rPr lang="en-US" sz="1400" dirty="0"/>
                  <a:t>small packets (</a:t>
                </a:r>
                <a14:m>
                  <m:oMath xmlns:m="http://schemas.openxmlformats.org/officeDocument/2006/math">
                    <m:acc>
                      <m:accPr>
                        <m:chr m:val="̅"/>
                        <m:ctrlPr>
                          <a:rPr lang="en-US" sz="1400" i="1">
                            <a:latin typeface="Cambria Math" panose="02040503050406030204" pitchFamily="18" charset="0"/>
                          </a:rPr>
                        </m:ctrlPr>
                      </m:accPr>
                      <m:e>
                        <m:r>
                          <a:rPr lang="en-US" sz="1400" i="1">
                            <a:latin typeface="Cambria Math" panose="02040503050406030204" pitchFamily="18" charset="0"/>
                          </a:rPr>
                          <m:t>𝐿</m:t>
                        </m:r>
                      </m:e>
                    </m:acc>
                    <m:r>
                      <a:rPr lang="en-US" sz="1400" i="1">
                        <a:latin typeface="Cambria Math" panose="02040503050406030204" pitchFamily="18" charset="0"/>
                      </a:rPr>
                      <m:t>&lt;</m:t>
                    </m:r>
                    <m:sSub>
                      <m:sSubPr>
                        <m:ctrlPr>
                          <a:rPr lang="en-US" sz="1400" i="1">
                            <a:latin typeface="Cambria Math" panose="02040503050406030204" pitchFamily="18" charset="0"/>
                          </a:rPr>
                        </m:ctrlPr>
                      </m:sSubPr>
                      <m:e>
                        <m:r>
                          <a:rPr lang="en-US" sz="1400" i="1">
                            <a:latin typeface="Cambria Math" panose="02040503050406030204" pitchFamily="18" charset="0"/>
                          </a:rPr>
                          <m:t>𝐿</m:t>
                        </m:r>
                      </m:e>
                      <m:sub>
                        <m:r>
                          <a:rPr lang="en-US" sz="1400" i="1">
                            <a:latin typeface="Cambria Math" panose="02040503050406030204" pitchFamily="18" charset="0"/>
                          </a:rPr>
                          <m:t>𝑎</m:t>
                        </m:r>
                      </m:sub>
                    </m:sSub>
                    <m:r>
                      <a:rPr lang="en-US" sz="1400" i="1">
                        <a:latin typeface="Cambria Math" panose="02040503050406030204" pitchFamily="18" charset="0"/>
                      </a:rPr>
                      <m:t>).</m:t>
                    </m:r>
                  </m:oMath>
                </a14:m>
                <a:endParaRPr lang="en-US" sz="1400" dirty="0"/>
              </a:p>
              <a:p>
                <a:pPr marL="230187"/>
                <a:endParaRPr lang="en-US" sz="1400" dirty="0"/>
              </a:p>
              <a:p>
                <a:pPr marL="173038" indent="-173038">
                  <a:buFont typeface="Arial" panose="020B0604020202020204" pitchFamily="34" charset="0"/>
                  <a:buChar char="•"/>
                </a:pPr>
                <a:r>
                  <a:rPr lang="en-US" sz="1400" dirty="0"/>
                  <a:t>Otherwise: </a:t>
                </a:r>
                <a:r>
                  <a:rPr lang="en-US" sz="1400" i="1" dirty="0">
                    <a:solidFill>
                      <a:srgbClr val="0070C0"/>
                    </a:solidFill>
                  </a:rPr>
                  <a:t>maybe</a:t>
                </a:r>
                <a:endParaRPr lang="en-US" sz="1400" b="0" dirty="0">
                  <a:solidFill>
                    <a:srgbClr val="0070C0"/>
                  </a:solidFill>
                </a:endParaRPr>
              </a:p>
            </p:txBody>
          </p:sp>
        </mc:Choice>
        <mc:Fallback>
          <p:sp>
            <p:nvSpPr>
              <p:cNvPr id="8" name="TextBox 7"/>
              <p:cNvSpPr txBox="1">
                <a:spLocks noRot="1" noChangeAspect="1" noMove="1" noResize="1" noEditPoints="1" noAdjustHandles="1" noChangeArrowheads="1" noChangeShapeType="1" noTextEdit="1"/>
              </p:cNvSpPr>
              <p:nvPr/>
            </p:nvSpPr>
            <p:spPr>
              <a:xfrm>
                <a:off x="6041139" y="1312533"/>
                <a:ext cx="3005322" cy="2462213"/>
              </a:xfrm>
              <a:prstGeom prst="rect">
                <a:avLst/>
              </a:prstGeom>
              <a:blipFill>
                <a:blip r:embed="rId3"/>
                <a:stretch>
                  <a:fillRect l="-203" t="-248" b="-1733"/>
                </a:stretch>
              </a:blipFill>
            </p:spPr>
            <p:txBody>
              <a:bodyPr/>
              <a:lstStyle/>
              <a:p>
                <a:r>
                  <a:rPr lang="en-US">
                    <a:noFill/>
                  </a:rPr>
                  <a:t> </a:t>
                </a:r>
              </a:p>
            </p:txBody>
          </p:sp>
        </mc:Fallback>
      </mc:AlternateContent>
      <p:pic>
        <p:nvPicPr>
          <p:cNvPr id="10" name="Picture 9"/>
          <p:cNvPicPr>
            <a:picLocks noChangeAspect="1"/>
          </p:cNvPicPr>
          <p:nvPr/>
        </p:nvPicPr>
        <p:blipFill>
          <a:blip r:embed="rId4">
            <a:clrChange>
              <a:clrFrom>
                <a:srgbClr val="FFFFFF"/>
              </a:clrFrom>
              <a:clrTo>
                <a:srgbClr val="FFFFFF">
                  <a:alpha val="0"/>
                </a:srgbClr>
              </a:clrTo>
            </a:clrChange>
          </a:blip>
          <a:stretch>
            <a:fillRect/>
          </a:stretch>
        </p:blipFill>
        <p:spPr>
          <a:xfrm>
            <a:off x="1064075" y="3408851"/>
            <a:ext cx="4204322" cy="1681272"/>
          </a:xfrm>
          <a:prstGeom prst="rect">
            <a:avLst/>
          </a:prstGeom>
        </p:spPr>
      </p:pic>
      <p:sp>
        <p:nvSpPr>
          <p:cNvPr id="9" name="TextBox 8">
            <a:extLst>
              <a:ext uri="{FF2B5EF4-FFF2-40B4-BE49-F238E27FC236}">
                <a16:creationId xmlns:a16="http://schemas.microsoft.com/office/drawing/2014/main" xmlns="" id="{AA4B5BB4-6763-4C48-8F25-88137F315D20}"/>
              </a:ext>
            </a:extLst>
          </p:cNvPr>
          <p:cNvSpPr txBox="1"/>
          <p:nvPr/>
        </p:nvSpPr>
        <p:spPr>
          <a:xfrm>
            <a:off x="3764604" y="2897501"/>
            <a:ext cx="1977207" cy="276999"/>
          </a:xfrm>
          <a:prstGeom prst="rect">
            <a:avLst/>
          </a:prstGeom>
          <a:noFill/>
          <a:ln w="28575">
            <a:solidFill>
              <a:srgbClr val="0070C0"/>
            </a:solidFill>
            <a:prstDash val="sysDot"/>
          </a:ln>
        </p:spPr>
        <p:txBody>
          <a:bodyPr wrap="square" rtlCol="0">
            <a:spAutoFit/>
          </a:bodyPr>
          <a:lstStyle/>
          <a:p>
            <a:pPr algn="ctr"/>
            <a:r>
              <a:rPr lang="en-US" sz="1200" dirty="0">
                <a:solidFill>
                  <a:srgbClr val="0070C0"/>
                </a:solidFill>
              </a:rPr>
              <a:t>Video Flow Identification</a:t>
            </a:r>
          </a:p>
        </p:txBody>
      </p:sp>
    </p:spTree>
    <p:extLst>
      <p:ext uri="{BB962C8B-B14F-4D97-AF65-F5344CB8AC3E}">
        <p14:creationId xmlns:p14="http://schemas.microsoft.com/office/powerpoint/2010/main" xmlns="" val="3307761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12D0507-9F86-7A45-BE8E-43760B9F92AA}" type="slidenum">
              <a:rPr lang="en-US" smtClean="0"/>
              <a:pPr/>
              <a:t>13</a:t>
            </a:fld>
            <a:endParaRPr lang="en-US" dirty="0"/>
          </a:p>
        </p:txBody>
      </p:sp>
      <p:sp>
        <p:nvSpPr>
          <p:cNvPr id="4" name="Title 3"/>
          <p:cNvSpPr>
            <a:spLocks noGrp="1"/>
          </p:cNvSpPr>
          <p:nvPr>
            <p:ph type="title"/>
          </p:nvPr>
        </p:nvSpPr>
        <p:spPr/>
        <p:txBody>
          <a:bodyPr/>
          <a:lstStyle/>
          <a:p>
            <a:r>
              <a:rPr lang="en-US" dirty="0"/>
              <a:t>Silhouette Classification Example </a:t>
            </a:r>
          </a:p>
        </p:txBody>
      </p:sp>
      <p:grpSp>
        <p:nvGrpSpPr>
          <p:cNvPr id="2" name="Group 1">
            <a:extLst>
              <a:ext uri="{FF2B5EF4-FFF2-40B4-BE49-F238E27FC236}">
                <a16:creationId xmlns:a16="http://schemas.microsoft.com/office/drawing/2014/main" xmlns="" id="{A77ED942-71D0-4B80-BB24-25E307DA771D}"/>
              </a:ext>
            </a:extLst>
          </p:cNvPr>
          <p:cNvGrpSpPr/>
          <p:nvPr/>
        </p:nvGrpSpPr>
        <p:grpSpPr>
          <a:xfrm>
            <a:off x="300536" y="799300"/>
            <a:ext cx="7187312" cy="3107897"/>
            <a:chOff x="300536" y="799300"/>
            <a:chExt cx="7187312" cy="3107897"/>
          </a:xfrm>
        </p:grpSpPr>
        <p:pic>
          <p:nvPicPr>
            <p:cNvPr id="5" name="Picture 4"/>
            <p:cNvPicPr>
              <a:picLocks noChangeAspect="1"/>
            </p:cNvPicPr>
            <p:nvPr/>
          </p:nvPicPr>
          <p:blipFill>
            <a:blip r:embed="rId2">
              <a:clrChange>
                <a:clrFrom>
                  <a:srgbClr val="FFFFFF"/>
                </a:clrFrom>
                <a:clrTo>
                  <a:srgbClr val="FFFFFF">
                    <a:alpha val="0"/>
                  </a:srgbClr>
                </a:clrTo>
              </a:clrChange>
            </a:blip>
            <a:stretch>
              <a:fillRect/>
            </a:stretch>
          </p:blipFill>
          <p:spPr>
            <a:xfrm>
              <a:off x="300536" y="799300"/>
              <a:ext cx="7187312" cy="3107897"/>
            </a:xfrm>
            <a:prstGeom prst="rect">
              <a:avLst/>
            </a:prstGeom>
          </p:spPr>
        </p:pic>
        <p:sp>
          <p:nvSpPr>
            <p:cNvPr id="7" name="Rectangle 6"/>
            <p:cNvSpPr/>
            <p:nvPr/>
          </p:nvSpPr>
          <p:spPr>
            <a:xfrm>
              <a:off x="2640748" y="3495286"/>
              <a:ext cx="1710126" cy="1769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776845" y="2982070"/>
              <a:ext cx="574028" cy="17698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p:cNvSpPr txBox="1"/>
          <p:nvPr/>
        </p:nvSpPr>
        <p:spPr>
          <a:xfrm>
            <a:off x="393255" y="4051038"/>
            <a:ext cx="7945345" cy="954107"/>
          </a:xfrm>
          <a:prstGeom prst="rect">
            <a:avLst/>
          </a:prstGeom>
          <a:noFill/>
        </p:spPr>
        <p:txBody>
          <a:bodyPr wrap="square" rtlCol="0">
            <a:spAutoFit/>
          </a:bodyPr>
          <a:lstStyle/>
          <a:p>
            <a:r>
              <a:rPr lang="en-US" sz="1400" dirty="0"/>
              <a:t>Note: </a:t>
            </a:r>
          </a:p>
          <a:p>
            <a:pPr marL="228600" indent="-228600">
              <a:buFont typeface="+mj-lt"/>
              <a:buAutoNum type="arabicPeriod"/>
            </a:pPr>
            <a:r>
              <a:rPr lang="en-US" sz="1400" dirty="0"/>
              <a:t>Duration, volume, and SNIs listed for validation only – not use by </a:t>
            </a:r>
            <a:r>
              <a:rPr lang="en-US" sz="1400" i="1" dirty="0"/>
              <a:t>Silhouette</a:t>
            </a:r>
            <a:r>
              <a:rPr lang="en-US" sz="1400" dirty="0"/>
              <a:t>  </a:t>
            </a:r>
          </a:p>
          <a:p>
            <a:pPr marL="228600" indent="-228600">
              <a:buFont typeface="+mj-lt"/>
              <a:buAutoNum type="arabicPeriod"/>
            </a:pPr>
            <a:r>
              <a:rPr lang="en-US" sz="1400" dirty="0"/>
              <a:t>For single video, YouTube opens 22 flows</a:t>
            </a:r>
          </a:p>
          <a:p>
            <a:r>
              <a:rPr lang="en-US" sz="1400" dirty="0"/>
              <a:t> </a:t>
            </a:r>
          </a:p>
        </p:txBody>
      </p:sp>
    </p:spTree>
    <p:extLst>
      <p:ext uri="{BB962C8B-B14F-4D97-AF65-F5344CB8AC3E}">
        <p14:creationId xmlns:p14="http://schemas.microsoft.com/office/powerpoint/2010/main" xmlns="" val="4009176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9AA86E41-4AB6-8B49-8279-9AC7B85C657F}"/>
              </a:ext>
            </a:extLst>
          </p:cNvPr>
          <p:cNvSpPr>
            <a:spLocks noGrp="1"/>
          </p:cNvSpPr>
          <p:nvPr>
            <p:ph idx="1"/>
          </p:nvPr>
        </p:nvSpPr>
        <p:spPr/>
        <p:txBody>
          <a:bodyPr/>
          <a:lstStyle/>
          <a:p>
            <a:pPr>
              <a:buFont typeface="Arial" panose="020B0604020202020204" pitchFamily="34" charset="0"/>
              <a:buChar char="•"/>
            </a:pPr>
            <a:r>
              <a:rPr lang="en-US" dirty="0"/>
              <a:t>Introduction </a:t>
            </a:r>
          </a:p>
          <a:p>
            <a:pPr>
              <a:buFont typeface="Arial" panose="020B0604020202020204" pitchFamily="34" charset="0"/>
              <a:buChar char="•"/>
            </a:pPr>
            <a:r>
              <a:rPr lang="en-US" dirty="0"/>
              <a:t>Related Work</a:t>
            </a:r>
          </a:p>
          <a:p>
            <a:pPr>
              <a:buFont typeface="Arial" panose="020B0604020202020204" pitchFamily="34" charset="0"/>
              <a:buChar char="•"/>
            </a:pPr>
            <a:r>
              <a:rPr lang="en-US" dirty="0"/>
              <a:t>YouTube Video Streaming</a:t>
            </a:r>
          </a:p>
          <a:p>
            <a:pPr>
              <a:buFont typeface="Arial" panose="020B0604020202020204" pitchFamily="34" charset="0"/>
              <a:buChar char="•"/>
            </a:pPr>
            <a:r>
              <a:rPr lang="en-US" dirty="0">
                <a:solidFill>
                  <a:srgbClr val="C00000"/>
                </a:solidFill>
              </a:rPr>
              <a:t>Evaluation </a:t>
            </a:r>
          </a:p>
          <a:p>
            <a:pPr>
              <a:buFont typeface="Arial" panose="020B0604020202020204" pitchFamily="34" charset="0"/>
              <a:buChar char="•"/>
            </a:pPr>
            <a:r>
              <a:rPr lang="en-US" dirty="0"/>
              <a:t>Conclusions </a:t>
            </a:r>
          </a:p>
          <a:p>
            <a:pPr marL="0" indent="0">
              <a:buNone/>
            </a:pPr>
            <a:endParaRPr lang="en-US" dirty="0"/>
          </a:p>
        </p:txBody>
      </p:sp>
      <p:sp>
        <p:nvSpPr>
          <p:cNvPr id="3" name="Slide Number Placeholder 2">
            <a:extLst>
              <a:ext uri="{FF2B5EF4-FFF2-40B4-BE49-F238E27FC236}">
                <a16:creationId xmlns:a16="http://schemas.microsoft.com/office/drawing/2014/main" xmlns="" id="{3725FA47-9261-B84C-A7EA-4A9D8A7CD8F7}"/>
              </a:ext>
            </a:extLst>
          </p:cNvPr>
          <p:cNvSpPr>
            <a:spLocks noGrp="1"/>
          </p:cNvSpPr>
          <p:nvPr>
            <p:ph type="sldNum" sz="quarter" idx="12"/>
          </p:nvPr>
        </p:nvSpPr>
        <p:spPr/>
        <p:txBody>
          <a:bodyPr/>
          <a:lstStyle/>
          <a:p>
            <a:fld id="{E12D0507-9F86-7A45-BE8E-43760B9F92AA}" type="slidenum">
              <a:rPr lang="en-US" smtClean="0"/>
              <a:pPr/>
              <a:t>14</a:t>
            </a:fld>
            <a:endParaRPr lang="en-US" dirty="0"/>
          </a:p>
        </p:txBody>
      </p:sp>
      <p:sp>
        <p:nvSpPr>
          <p:cNvPr id="4" name="Title 3">
            <a:extLst>
              <a:ext uri="{FF2B5EF4-FFF2-40B4-BE49-F238E27FC236}">
                <a16:creationId xmlns:a16="http://schemas.microsoft.com/office/drawing/2014/main" xmlns="" id="{035DC0BE-7FEB-9541-A912-2BBE2F928AA1}"/>
              </a:ext>
            </a:extLst>
          </p:cNvPr>
          <p:cNvSpPr>
            <a:spLocks noGrp="1"/>
          </p:cNvSpPr>
          <p:nvPr>
            <p:ph type="title"/>
          </p:nvPr>
        </p:nvSpPr>
        <p:spPr/>
        <p:txBody>
          <a:bodyPr/>
          <a:lstStyle/>
          <a:p>
            <a:r>
              <a:rPr lang="en-US" dirty="0"/>
              <a:t>Outline </a:t>
            </a:r>
          </a:p>
        </p:txBody>
      </p:sp>
      <p:pic>
        <p:nvPicPr>
          <p:cNvPr id="5" name="Picture 4" descr="Image result for presentation">
            <a:extLst>
              <a:ext uri="{FF2B5EF4-FFF2-40B4-BE49-F238E27FC236}">
                <a16:creationId xmlns:a16="http://schemas.microsoft.com/office/drawing/2014/main" xmlns="" id="{D98428E8-4195-417D-BA50-5B2F5FD2B8BE}"/>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401620" y="1110046"/>
            <a:ext cx="2692737" cy="269273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689743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62681"/>
            <a:ext cx="7086600" cy="3537351"/>
          </a:xfrm>
        </p:spPr>
        <p:txBody>
          <a:bodyPr>
            <a:normAutofit/>
          </a:bodyPr>
          <a:lstStyle/>
          <a:p>
            <a:pPr>
              <a:buFont typeface="Arial" panose="020B0604020202020204" pitchFamily="34" charset="0"/>
              <a:buChar char="•"/>
            </a:pPr>
            <a:r>
              <a:rPr lang="en-US" sz="1800" dirty="0"/>
              <a:t>Setup Testbed</a:t>
            </a:r>
          </a:p>
          <a:p>
            <a:pPr lvl="4">
              <a:buFont typeface="NeueHaasGroteskText Std" panose="020B0504020202020204" pitchFamily="34" charset="0"/>
              <a:buChar char="−"/>
            </a:pPr>
            <a:r>
              <a:rPr lang="en-US" sz="1600" dirty="0"/>
              <a:t>Dual Core Intel i5-4460 CPU, 32GB RAM</a:t>
            </a:r>
          </a:p>
          <a:p>
            <a:pPr lvl="4">
              <a:buFont typeface="NeueHaasGroteskText Std" panose="020B0504020202020204" pitchFamily="34" charset="0"/>
              <a:buChar char="−"/>
            </a:pPr>
            <a:r>
              <a:rPr lang="en-US" sz="1600" dirty="0"/>
              <a:t>802.11 b/g/n wireless adapter and 150 Mb/s broadband</a:t>
            </a:r>
          </a:p>
          <a:p>
            <a:pPr lvl="4">
              <a:buFont typeface="NeueHaasGroteskText Std" panose="020B0504020202020204" pitchFamily="34" charset="0"/>
              <a:buChar char="−"/>
            </a:pPr>
            <a:r>
              <a:rPr lang="en-US" sz="1600" dirty="0"/>
              <a:t>Linux 4.11.0-rc2 kernel</a:t>
            </a:r>
          </a:p>
          <a:p>
            <a:pPr lvl="4">
              <a:buFont typeface="NeueHaasGroteskText Std" panose="020B0504020202020204" pitchFamily="34" charset="0"/>
              <a:buChar char="−"/>
            </a:pPr>
            <a:r>
              <a:rPr lang="en-US" sz="1600" dirty="0"/>
              <a:t>Chrome browser (v63.0.3239.84)</a:t>
            </a:r>
          </a:p>
          <a:p>
            <a:pPr marL="346075" lvl="2" indent="-346075"/>
            <a:r>
              <a:rPr lang="en-US" sz="1800" b="1" dirty="0"/>
              <a:t>Stream video</a:t>
            </a:r>
          </a:p>
          <a:p>
            <a:pPr marL="684213" lvl="4"/>
            <a:r>
              <a:rPr lang="en-US" sz="1600" dirty="0"/>
              <a:t>Play all in YouTube Playlist: “2018 Movie Trailers”</a:t>
            </a:r>
          </a:p>
          <a:p>
            <a:pPr marL="684213" lvl="3" indent="-223838"/>
            <a:r>
              <a:rPr lang="en-US" sz="1600" dirty="0"/>
              <a:t>Video qualities: 240p, 360p, 480p, 720p, and 1080p</a:t>
            </a:r>
          </a:p>
          <a:p>
            <a:pPr marL="684213" lvl="3" indent="-223838"/>
            <a:r>
              <a:rPr lang="en-US" sz="1600" dirty="0"/>
              <a:t>Transport protocols: HTTPS/TCP and QUIC/UDP</a:t>
            </a:r>
          </a:p>
          <a:p>
            <a:pPr marL="684213" lvl="3" indent="-223838"/>
            <a:r>
              <a:rPr lang="en-US" sz="1600" dirty="0"/>
              <a:t>Enable “stats for nerds” to record video server name and format id</a:t>
            </a:r>
          </a:p>
          <a:p>
            <a:pPr marL="684213" lvl="3" indent="-223838"/>
            <a:r>
              <a:rPr lang="en-US" sz="1600" dirty="0"/>
              <a:t>Clear all history data and browser caching after every stream session</a:t>
            </a:r>
            <a:r>
              <a:rPr lang="en-US" sz="1400" dirty="0"/>
              <a:t> </a:t>
            </a:r>
          </a:p>
        </p:txBody>
      </p:sp>
      <p:sp>
        <p:nvSpPr>
          <p:cNvPr id="3" name="Slide Number Placeholder 2"/>
          <p:cNvSpPr>
            <a:spLocks noGrp="1"/>
          </p:cNvSpPr>
          <p:nvPr>
            <p:ph type="sldNum" sz="quarter" idx="12"/>
          </p:nvPr>
        </p:nvSpPr>
        <p:spPr/>
        <p:txBody>
          <a:bodyPr/>
          <a:lstStyle/>
          <a:p>
            <a:fld id="{E12D0507-9F86-7A45-BE8E-43760B9F92AA}" type="slidenum">
              <a:rPr lang="en-US" smtClean="0"/>
              <a:pPr/>
              <a:t>15</a:t>
            </a:fld>
            <a:endParaRPr lang="en-US" dirty="0"/>
          </a:p>
        </p:txBody>
      </p:sp>
      <p:sp>
        <p:nvSpPr>
          <p:cNvPr id="4" name="Title 3"/>
          <p:cNvSpPr>
            <a:spLocks noGrp="1"/>
          </p:cNvSpPr>
          <p:nvPr>
            <p:ph type="title"/>
          </p:nvPr>
        </p:nvSpPr>
        <p:spPr/>
        <p:txBody>
          <a:bodyPr/>
          <a:lstStyle/>
          <a:p>
            <a:r>
              <a:rPr lang="en-US" dirty="0"/>
              <a:t>Ground Truth Collection </a:t>
            </a:r>
          </a:p>
        </p:txBody>
      </p:sp>
      <p:pic>
        <p:nvPicPr>
          <p:cNvPr id="13316" name="Picture 4" descr="Image result for video playlist icon">
            <a:extLst>
              <a:ext uri="{FF2B5EF4-FFF2-40B4-BE49-F238E27FC236}">
                <a16:creationId xmlns:a16="http://schemas.microsoft.com/office/drawing/2014/main" xmlns="" id="{4B53365D-BCDD-41AE-82F8-36D1111939E6}"/>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310748" y="3072192"/>
            <a:ext cx="1131440" cy="851856"/>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 name="Group 5">
            <a:extLst>
              <a:ext uri="{FF2B5EF4-FFF2-40B4-BE49-F238E27FC236}">
                <a16:creationId xmlns:a16="http://schemas.microsoft.com/office/drawing/2014/main" xmlns="" id="{F6BA9A3F-51FB-4D18-8F48-CBB34028017D}"/>
              </a:ext>
            </a:extLst>
          </p:cNvPr>
          <p:cNvGrpSpPr/>
          <p:nvPr/>
        </p:nvGrpSpPr>
        <p:grpSpPr>
          <a:xfrm>
            <a:off x="7180437" y="1081662"/>
            <a:ext cx="1392063" cy="1392063"/>
            <a:chOff x="7180437" y="1081662"/>
            <a:chExt cx="1392063" cy="1392063"/>
          </a:xfrm>
        </p:grpSpPr>
        <p:pic>
          <p:nvPicPr>
            <p:cNvPr id="13318" name="Picture 6" descr="Image result for pc icon">
              <a:extLst>
                <a:ext uri="{FF2B5EF4-FFF2-40B4-BE49-F238E27FC236}">
                  <a16:creationId xmlns:a16="http://schemas.microsoft.com/office/drawing/2014/main" xmlns="" id="{657152CB-4F67-4379-8963-4E52CD3EACEB}"/>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180437" y="1081662"/>
              <a:ext cx="1392063" cy="1392063"/>
            </a:xfrm>
            <a:prstGeom prst="rect">
              <a:avLst/>
            </a:prstGeom>
            <a:noFill/>
            <a:extLst>
              <a:ext uri="{909E8E84-426E-40DD-AFC4-6F175D3DCCD1}">
                <a14:hiddenFill xmlns:a14="http://schemas.microsoft.com/office/drawing/2010/main" xmlns="">
                  <a:solidFill>
                    <a:srgbClr val="FFFFFF"/>
                  </a:solidFill>
                </a14:hiddenFill>
              </a:ext>
            </a:extLst>
          </p:spPr>
        </p:pic>
        <p:pic>
          <p:nvPicPr>
            <p:cNvPr id="13324" name="Picture 12" descr="Related image">
              <a:extLst>
                <a:ext uri="{FF2B5EF4-FFF2-40B4-BE49-F238E27FC236}">
                  <a16:creationId xmlns:a16="http://schemas.microsoft.com/office/drawing/2014/main" xmlns="" id="{383150BE-3BE4-4AE9-9242-388CE51BD7A7}"/>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7550474" y="1219452"/>
              <a:ext cx="651989" cy="651989"/>
            </a:xfrm>
            <a:prstGeom prst="rect">
              <a:avLst/>
            </a:prstGeom>
            <a:noFill/>
            <a:extLst>
              <a:ext uri="{909E8E84-426E-40DD-AFC4-6F175D3DCCD1}">
                <a14:hiddenFill xmlns:a14="http://schemas.microsoft.com/office/drawing/2010/main" xmlns="">
                  <a:solidFill>
                    <a:srgbClr val="FFFFFF"/>
                  </a:solidFill>
                </a14:hiddenFill>
              </a:ext>
            </a:extLst>
          </p:spPr>
        </p:pic>
      </p:grpSp>
    </p:spTree>
    <p:extLst>
      <p:ext uri="{BB962C8B-B14F-4D97-AF65-F5344CB8AC3E}">
        <p14:creationId xmlns:p14="http://schemas.microsoft.com/office/powerpoint/2010/main" xmlns="" val="16970210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12D0507-9F86-7A45-BE8E-43760B9F92AA}" type="slidenum">
              <a:rPr lang="en-US" smtClean="0"/>
              <a:pPr/>
              <a:t>16</a:t>
            </a:fld>
            <a:endParaRPr lang="en-US" dirty="0"/>
          </a:p>
        </p:txBody>
      </p:sp>
      <p:sp>
        <p:nvSpPr>
          <p:cNvPr id="4" name="Title 3"/>
          <p:cNvSpPr>
            <a:spLocks noGrp="1"/>
          </p:cNvSpPr>
          <p:nvPr>
            <p:ph type="title"/>
          </p:nvPr>
        </p:nvSpPr>
        <p:spPr/>
        <p:txBody>
          <a:bodyPr/>
          <a:lstStyle/>
          <a:p>
            <a:r>
              <a:rPr lang="en-US" dirty="0"/>
              <a:t>Flow Statistics in Ground Truth </a:t>
            </a:r>
            <a:r>
              <a:rPr lang="en-US" dirty="0" err="1"/>
              <a:t>DataSet</a:t>
            </a:r>
            <a:endParaRPr lang="en-US" dirty="0"/>
          </a:p>
        </p:txBody>
      </p:sp>
      <p:sp>
        <p:nvSpPr>
          <p:cNvPr id="5" name="TextBox 4"/>
          <p:cNvSpPr txBox="1"/>
          <p:nvPr/>
        </p:nvSpPr>
        <p:spPr>
          <a:xfrm>
            <a:off x="457200" y="3321753"/>
            <a:ext cx="839613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Server Name Indications (SNIs) reveal server’s role</a:t>
            </a:r>
          </a:p>
          <a:p>
            <a:pPr marL="285750" indent="-285750">
              <a:buFont typeface="Arial" panose="020B0604020202020204" pitchFamily="34" charset="0"/>
              <a:buChar char="•"/>
            </a:pPr>
            <a:r>
              <a:rPr lang="en-US" sz="1600" dirty="0"/>
              <a:t>SNIs matching with </a:t>
            </a:r>
            <a:r>
              <a:rPr lang="en-US" sz="1400" dirty="0">
                <a:latin typeface="Consolas" panose="020B0609020204030204" pitchFamily="49" charset="0"/>
              </a:rPr>
              <a:t>r*---sn*.googlevideo.com</a:t>
            </a:r>
            <a:r>
              <a:rPr lang="en-US" sz="1600" dirty="0"/>
              <a:t> may carry video</a:t>
            </a:r>
          </a:p>
          <a:p>
            <a:pPr marL="285750" indent="-285750">
              <a:buFont typeface="Arial" panose="020B0604020202020204" pitchFamily="34" charset="0"/>
              <a:buChar char="•"/>
            </a:pPr>
            <a:r>
              <a:rPr lang="en-US" sz="1600" dirty="0"/>
              <a:t>Although only 660 video streaming sessions, 15,000+ flows</a:t>
            </a:r>
          </a:p>
          <a:p>
            <a:pPr marL="285750" indent="-285750">
              <a:buFont typeface="Arial" panose="020B0604020202020204" pitchFamily="34" charset="0"/>
              <a:buChar char="•"/>
            </a:pPr>
            <a:r>
              <a:rPr lang="en-US" sz="1600" dirty="0"/>
              <a:t>Not all SNI with </a:t>
            </a:r>
            <a:r>
              <a:rPr lang="en-US" sz="1400" dirty="0">
                <a:latin typeface="Consolas" panose="020B0609020204030204" pitchFamily="49" charset="0"/>
              </a:rPr>
              <a:t>r*---sn*.googlevideo.com</a:t>
            </a:r>
            <a:r>
              <a:rPr lang="en-US" sz="1600" dirty="0"/>
              <a:t> carry video (e.g. less than 1 MB volume and short)</a:t>
            </a: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57200" y="936827"/>
            <a:ext cx="4114800" cy="1920240"/>
          </a:xfrm>
          <a:prstGeom prst="rect">
            <a:avLst/>
          </a:prstGeom>
          <a:solidFill>
            <a:schemeClr val="bg2"/>
          </a:solidFill>
          <a:ln w="19050">
            <a:solidFill>
              <a:schemeClr val="tx1"/>
            </a:solidFill>
          </a:ln>
        </p:spPr>
      </p:pic>
      <p:sp>
        <p:nvSpPr>
          <p:cNvPr id="8" name="TextBox 7"/>
          <p:cNvSpPr txBox="1"/>
          <p:nvPr/>
        </p:nvSpPr>
        <p:spPr>
          <a:xfrm>
            <a:off x="1444558" y="2912068"/>
            <a:ext cx="2140085"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Flow Duration </a:t>
            </a:r>
          </a:p>
        </p:txBody>
      </p:sp>
      <p:pic>
        <p:nvPicPr>
          <p:cNvPr id="9" name="Picture 8"/>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947731" y="943649"/>
            <a:ext cx="4114800" cy="1920240"/>
          </a:xfrm>
          <a:prstGeom prst="rect">
            <a:avLst/>
          </a:prstGeom>
          <a:solidFill>
            <a:schemeClr val="bg2"/>
          </a:solidFill>
          <a:ln w="19050">
            <a:solidFill>
              <a:schemeClr val="tx1"/>
            </a:solidFill>
          </a:ln>
        </p:spPr>
      </p:pic>
      <p:sp>
        <p:nvSpPr>
          <p:cNvPr id="10" name="TextBox 9"/>
          <p:cNvSpPr txBox="1"/>
          <p:nvPr/>
        </p:nvSpPr>
        <p:spPr>
          <a:xfrm>
            <a:off x="5935089" y="2896233"/>
            <a:ext cx="2140085"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Flow Volume (downlink) </a:t>
            </a:r>
          </a:p>
        </p:txBody>
      </p:sp>
    </p:spTree>
    <p:extLst>
      <p:ext uri="{BB962C8B-B14F-4D97-AF65-F5344CB8AC3E}">
        <p14:creationId xmlns:p14="http://schemas.microsoft.com/office/powerpoint/2010/main" xmlns="" val="1420770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12D0507-9F86-7A45-BE8E-43760B9F92AA}" type="slidenum">
              <a:rPr lang="en-US" smtClean="0"/>
              <a:pPr/>
              <a:t>17</a:t>
            </a:fld>
            <a:endParaRPr lang="en-US" dirty="0"/>
          </a:p>
        </p:txBody>
      </p:sp>
      <p:sp>
        <p:nvSpPr>
          <p:cNvPr id="4" name="Title 3"/>
          <p:cNvSpPr>
            <a:spLocks noGrp="1"/>
          </p:cNvSpPr>
          <p:nvPr>
            <p:ph type="title"/>
          </p:nvPr>
        </p:nvSpPr>
        <p:spPr/>
        <p:txBody>
          <a:bodyPr/>
          <a:lstStyle/>
          <a:p>
            <a:r>
              <a:rPr lang="en-US" dirty="0"/>
              <a:t>Silhouette Results </a:t>
            </a:r>
          </a:p>
        </p:txBody>
      </p:sp>
      <p:grpSp>
        <p:nvGrpSpPr>
          <p:cNvPr id="2" name="Group 1">
            <a:extLst>
              <a:ext uri="{FF2B5EF4-FFF2-40B4-BE49-F238E27FC236}">
                <a16:creationId xmlns:a16="http://schemas.microsoft.com/office/drawing/2014/main" xmlns="" id="{6E0B43BC-1414-413C-9A97-D446DDE259D1}"/>
              </a:ext>
            </a:extLst>
          </p:cNvPr>
          <p:cNvGrpSpPr/>
          <p:nvPr/>
        </p:nvGrpSpPr>
        <p:grpSpPr>
          <a:xfrm>
            <a:off x="563351" y="941417"/>
            <a:ext cx="5667891" cy="4027585"/>
            <a:chOff x="72845" y="881825"/>
            <a:chExt cx="6303731" cy="4416876"/>
          </a:xfrm>
        </p:grpSpPr>
        <p:pic>
          <p:nvPicPr>
            <p:cNvPr id="7" name="Picture 6"/>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2845" y="881825"/>
              <a:ext cx="6303731" cy="4109099"/>
            </a:xfrm>
            <a:prstGeom prst="rect">
              <a:avLst/>
            </a:prstGeom>
            <a:solidFill>
              <a:schemeClr val="bg2"/>
            </a:solidFill>
            <a:ln w="19050">
              <a:solidFill>
                <a:schemeClr val="tx1"/>
              </a:solidFill>
            </a:ln>
          </p:spPr>
        </p:pic>
        <p:sp>
          <p:nvSpPr>
            <p:cNvPr id="8" name="TextBox 7"/>
            <p:cNvSpPr txBox="1"/>
            <p:nvPr/>
          </p:nvSpPr>
          <p:spPr>
            <a:xfrm>
              <a:off x="1984433" y="4990924"/>
              <a:ext cx="2480554" cy="307777"/>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Silhouette Accuracy </a:t>
              </a:r>
            </a:p>
          </p:txBody>
        </p:sp>
      </p:grpSp>
      <p:sp>
        <p:nvSpPr>
          <p:cNvPr id="9" name="TextBox 8"/>
          <p:cNvSpPr txBox="1"/>
          <p:nvPr/>
        </p:nvSpPr>
        <p:spPr>
          <a:xfrm>
            <a:off x="6443190" y="1537611"/>
            <a:ext cx="2549420" cy="2554545"/>
          </a:xfrm>
          <a:prstGeom prst="rect">
            <a:avLst/>
          </a:prstGeom>
          <a:noFill/>
        </p:spPr>
        <p:txBody>
          <a:bodyPr wrap="square" rtlCol="0">
            <a:spAutoFit/>
          </a:bodyPr>
          <a:lstStyle/>
          <a:p>
            <a:pPr marL="285750" indent="-285750">
              <a:buFont typeface="Arial" panose="020B0604020202020204" pitchFamily="34" charset="0"/>
              <a:buChar char="•"/>
            </a:pPr>
            <a:r>
              <a:rPr lang="en-US" sz="1600" dirty="0"/>
              <a:t>Without using SNIs, </a:t>
            </a:r>
            <a:r>
              <a:rPr lang="en-US" sz="1600" i="1" dirty="0"/>
              <a:t>Silhouette </a:t>
            </a:r>
            <a:r>
              <a:rPr lang="en-US" sz="1600" dirty="0"/>
              <a:t>near </a:t>
            </a:r>
            <a:r>
              <a:rPr lang="en-US" sz="1600" dirty="0">
                <a:solidFill>
                  <a:srgbClr val="C00000"/>
                </a:solidFill>
              </a:rPr>
              <a:t>90% accuracy</a:t>
            </a:r>
            <a:endParaRPr lang="en-US" sz="1600" dirty="0"/>
          </a:p>
          <a:p>
            <a:pPr marL="285750" indent="-285750">
              <a:buFont typeface="Arial" panose="020B0604020202020204" pitchFamily="34" charset="0"/>
              <a:buChar char="•"/>
            </a:pPr>
            <a:r>
              <a:rPr lang="en-US" sz="1600" dirty="0"/>
              <a:t>Higher for QUIC than HTTPS </a:t>
            </a:r>
          </a:p>
          <a:p>
            <a:pPr marL="285750" indent="-285750">
              <a:buFont typeface="Arial" panose="020B0604020202020204" pitchFamily="34" charset="0"/>
              <a:buChar char="•"/>
            </a:pPr>
            <a:r>
              <a:rPr lang="en-US" sz="1600" dirty="0"/>
              <a:t>Lower for low quality video (240p)</a:t>
            </a:r>
          </a:p>
          <a:p>
            <a:pPr marL="742950" lvl="1" indent="-285750">
              <a:buFontTx/>
              <a:buChar char="­"/>
            </a:pPr>
            <a:r>
              <a:rPr lang="en-US" sz="1400" dirty="0"/>
              <a:t>Most </a:t>
            </a:r>
            <a:r>
              <a:rPr lang="en-US" sz="1400" i="1" dirty="0">
                <a:solidFill>
                  <a:srgbClr val="0070C0"/>
                </a:solidFill>
              </a:rPr>
              <a:t>maybe</a:t>
            </a:r>
            <a:r>
              <a:rPr lang="en-US" sz="1400" dirty="0"/>
              <a:t> since rate less than 192 kb/s</a:t>
            </a:r>
          </a:p>
        </p:txBody>
      </p:sp>
    </p:spTree>
    <p:extLst>
      <p:ext uri="{BB962C8B-B14F-4D97-AF65-F5344CB8AC3E}">
        <p14:creationId xmlns:p14="http://schemas.microsoft.com/office/powerpoint/2010/main" xmlns="" val="10345580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71600"/>
            <a:ext cx="5973878" cy="3200400"/>
          </a:xfrm>
        </p:spPr>
        <p:txBody>
          <a:bodyPr/>
          <a:lstStyle/>
          <a:p>
            <a:pPr>
              <a:buFont typeface="Arial" panose="020B0604020202020204" pitchFamily="34" charset="0"/>
              <a:buChar char="•"/>
            </a:pPr>
            <a:r>
              <a:rPr lang="en-US" dirty="0"/>
              <a:t>Evaluate with more video providers (e.g., Netflix, Amazon Video)</a:t>
            </a:r>
          </a:p>
          <a:p>
            <a:pPr>
              <a:buFont typeface="Arial" panose="020B0604020202020204" pitchFamily="34" charset="0"/>
              <a:buChar char="•"/>
            </a:pPr>
            <a:r>
              <a:rPr lang="en-US" dirty="0"/>
              <a:t>Implement </a:t>
            </a:r>
            <a:r>
              <a:rPr lang="en-US" i="1" dirty="0"/>
              <a:t>Silhouette </a:t>
            </a:r>
            <a:r>
              <a:rPr lang="en-US" dirty="0"/>
              <a:t>(e.g., as Linux TC classifier) on performance enhanced proxy</a:t>
            </a:r>
          </a:p>
          <a:p>
            <a:pPr>
              <a:buFont typeface="Arial" panose="020B0604020202020204" pitchFamily="34" charset="0"/>
              <a:buChar char="•"/>
            </a:pPr>
            <a:r>
              <a:rPr lang="en-US" dirty="0"/>
              <a:t>Consider Machine Learning (ML) enhancements to improve accuracy</a:t>
            </a:r>
          </a:p>
          <a:p>
            <a:pPr>
              <a:buFont typeface="Arial" panose="020B0604020202020204" pitchFamily="34" charset="0"/>
              <a:buChar char="•"/>
            </a:pPr>
            <a:r>
              <a:rPr lang="en-US" dirty="0"/>
              <a:t>Use for traffic shaping (e.g., utility function selection of PCC)</a:t>
            </a:r>
          </a:p>
        </p:txBody>
      </p:sp>
      <p:sp>
        <p:nvSpPr>
          <p:cNvPr id="3" name="Slide Number Placeholder 2"/>
          <p:cNvSpPr>
            <a:spLocks noGrp="1"/>
          </p:cNvSpPr>
          <p:nvPr>
            <p:ph type="sldNum" sz="quarter" idx="12"/>
          </p:nvPr>
        </p:nvSpPr>
        <p:spPr/>
        <p:txBody>
          <a:bodyPr/>
          <a:lstStyle/>
          <a:p>
            <a:fld id="{E12D0507-9F86-7A45-BE8E-43760B9F92AA}" type="slidenum">
              <a:rPr lang="en-US" smtClean="0"/>
              <a:pPr/>
              <a:t>18</a:t>
            </a:fld>
            <a:endParaRPr lang="en-US" dirty="0"/>
          </a:p>
        </p:txBody>
      </p:sp>
      <p:sp>
        <p:nvSpPr>
          <p:cNvPr id="4" name="Title 3"/>
          <p:cNvSpPr>
            <a:spLocks noGrp="1"/>
          </p:cNvSpPr>
          <p:nvPr>
            <p:ph type="title"/>
          </p:nvPr>
        </p:nvSpPr>
        <p:spPr/>
        <p:txBody>
          <a:bodyPr/>
          <a:lstStyle/>
          <a:p>
            <a:r>
              <a:rPr lang="en-US" dirty="0"/>
              <a:t>Future Work</a:t>
            </a:r>
          </a:p>
        </p:txBody>
      </p:sp>
      <p:pic>
        <p:nvPicPr>
          <p:cNvPr id="11266" name="Picture 2" descr="Image result for blue cat silhouette transparent">
            <a:extLst>
              <a:ext uri="{FF2B5EF4-FFF2-40B4-BE49-F238E27FC236}">
                <a16:creationId xmlns:a16="http://schemas.microsoft.com/office/drawing/2014/main" xmlns="" id="{E4C7C403-E4E9-4F02-9C47-B490F9614A34}"/>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622218" y="1917365"/>
            <a:ext cx="863553" cy="863553"/>
          </a:xfrm>
          <a:prstGeom prst="rect">
            <a:avLst/>
          </a:prstGeom>
          <a:noFill/>
          <a:extLst>
            <a:ext uri="{909E8E84-426E-40DD-AFC4-6F175D3DCCD1}">
              <a14:hiddenFill xmlns:a14="http://schemas.microsoft.com/office/drawing/2010/main" xmlns="">
                <a:solidFill>
                  <a:srgbClr val="FFFFFF"/>
                </a:solidFill>
              </a14:hiddenFill>
            </a:ext>
          </a:extLst>
        </p:spPr>
      </p:pic>
      <p:pic>
        <p:nvPicPr>
          <p:cNvPr id="11270" name="Picture 6" descr="Image result for purple cat silhouette transparent">
            <a:extLst>
              <a:ext uri="{FF2B5EF4-FFF2-40B4-BE49-F238E27FC236}">
                <a16:creationId xmlns:a16="http://schemas.microsoft.com/office/drawing/2014/main" xmlns="" id="{77C92F0C-01E7-4F21-ABE0-3DAE4481A0D9}"/>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flipH="1">
            <a:off x="7897051" y="2460753"/>
            <a:ext cx="556473" cy="1022093"/>
          </a:xfrm>
          <a:prstGeom prst="rect">
            <a:avLst/>
          </a:prstGeom>
          <a:noFill/>
          <a:extLst>
            <a:ext uri="{909E8E84-426E-40DD-AFC4-6F175D3DCCD1}">
              <a14:hiddenFill xmlns:a14="http://schemas.microsoft.com/office/drawing/2010/main" xmlns="">
                <a:solidFill>
                  <a:srgbClr val="FFFFFF"/>
                </a:solidFill>
              </a14:hiddenFill>
            </a:ext>
          </a:extLst>
        </p:spPr>
      </p:pic>
      <p:pic>
        <p:nvPicPr>
          <p:cNvPr id="11274" name="Picture 10" descr="Image result for orange cat silhouette transparent">
            <a:extLst>
              <a:ext uri="{FF2B5EF4-FFF2-40B4-BE49-F238E27FC236}">
                <a16:creationId xmlns:a16="http://schemas.microsoft.com/office/drawing/2014/main" xmlns="" id="{DAFE89B5-A01C-472A-99B7-A70F11D5C350}"/>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7726982" y="942787"/>
            <a:ext cx="896612" cy="97457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053014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17384" y="971550"/>
            <a:ext cx="6332800" cy="3200400"/>
          </a:xfrm>
        </p:spPr>
        <p:txBody>
          <a:bodyPr>
            <a:normAutofit lnSpcReduction="10000"/>
          </a:bodyPr>
          <a:lstStyle/>
          <a:p>
            <a:pPr>
              <a:buFont typeface="Arial" panose="020B0604020202020204" pitchFamily="34" charset="0"/>
              <a:buChar char="•"/>
            </a:pPr>
            <a:r>
              <a:rPr lang="en-US" i="1" dirty="0"/>
              <a:t>Silhouette - </a:t>
            </a:r>
            <a:r>
              <a:rPr lang="en-US" dirty="0"/>
              <a:t>heuristic for video identification for YouTube Streaming</a:t>
            </a:r>
          </a:p>
          <a:p>
            <a:pPr>
              <a:buFont typeface="Arial" panose="020B0604020202020204" pitchFamily="34" charset="0"/>
              <a:buChar char="•"/>
            </a:pPr>
            <a:r>
              <a:rPr lang="en-US" dirty="0"/>
              <a:t>Classifies video flows based on “shape” in terms of data rates and payload lengths</a:t>
            </a:r>
          </a:p>
          <a:p>
            <a:pPr>
              <a:buFont typeface="Arial" panose="020B0604020202020204" pitchFamily="34" charset="0"/>
              <a:buChar char="•"/>
            </a:pPr>
            <a:r>
              <a:rPr lang="en-US" dirty="0"/>
              <a:t>Suitable for both HTTPS/TCP and QUIC/UDP streaming</a:t>
            </a:r>
          </a:p>
          <a:p>
            <a:pPr>
              <a:buFont typeface="Arial" panose="020B0604020202020204" pitchFamily="34" charset="0"/>
              <a:buChar char="•"/>
            </a:pPr>
            <a:r>
              <a:rPr lang="en-US" dirty="0"/>
              <a:t>Effective for encrypted video since does not use headers or SNIs</a:t>
            </a:r>
          </a:p>
          <a:p>
            <a:pPr>
              <a:buFont typeface="Arial" panose="020B0604020202020204" pitchFamily="34" charset="0"/>
              <a:buChar char="•"/>
            </a:pPr>
            <a:r>
              <a:rPr lang="en-US" dirty="0"/>
              <a:t>Light weight and suitable for ISP middle-boxes for traffic shaping</a:t>
            </a:r>
          </a:p>
        </p:txBody>
      </p:sp>
      <p:sp>
        <p:nvSpPr>
          <p:cNvPr id="3" name="Slide Number Placeholder 2"/>
          <p:cNvSpPr>
            <a:spLocks noGrp="1"/>
          </p:cNvSpPr>
          <p:nvPr>
            <p:ph type="sldNum" sz="quarter" idx="12"/>
          </p:nvPr>
        </p:nvSpPr>
        <p:spPr/>
        <p:txBody>
          <a:bodyPr/>
          <a:lstStyle/>
          <a:p>
            <a:fld id="{E12D0507-9F86-7A45-BE8E-43760B9F92AA}" type="slidenum">
              <a:rPr lang="en-US" smtClean="0"/>
              <a:pPr/>
              <a:t>19</a:t>
            </a:fld>
            <a:endParaRPr lang="en-US" dirty="0"/>
          </a:p>
        </p:txBody>
      </p:sp>
      <p:sp>
        <p:nvSpPr>
          <p:cNvPr id="4" name="Title 3"/>
          <p:cNvSpPr>
            <a:spLocks noGrp="1"/>
          </p:cNvSpPr>
          <p:nvPr>
            <p:ph type="title"/>
          </p:nvPr>
        </p:nvSpPr>
        <p:spPr/>
        <p:txBody>
          <a:bodyPr/>
          <a:lstStyle/>
          <a:p>
            <a:r>
              <a:rPr lang="en-US" dirty="0"/>
              <a:t>Conclusions</a:t>
            </a:r>
          </a:p>
        </p:txBody>
      </p:sp>
      <p:pic>
        <p:nvPicPr>
          <p:cNvPr id="7174" name="Picture 6" descr="Image result for cat transparent">
            <a:extLst>
              <a:ext uri="{FF2B5EF4-FFF2-40B4-BE49-F238E27FC236}">
                <a16:creationId xmlns:a16="http://schemas.microsoft.com/office/drawing/2014/main" xmlns="" id="{CDF81295-1DC0-4AC6-953F-0FF2D8EF5462}"/>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023783" y="1517037"/>
            <a:ext cx="1314818" cy="886187"/>
          </a:xfrm>
          <a:prstGeom prst="rect">
            <a:avLst/>
          </a:prstGeom>
          <a:noFill/>
          <a:extLst>
            <a:ext uri="{909E8E84-426E-40DD-AFC4-6F175D3DCCD1}">
              <a14:hiddenFill xmlns:a14="http://schemas.microsoft.com/office/drawing/2010/main" xmlns="">
                <a:solidFill>
                  <a:srgbClr val="FFFFFF"/>
                </a:solidFill>
              </a14:hiddenFill>
            </a:ext>
          </a:extLst>
        </p:spPr>
      </p:pic>
      <p:pic>
        <p:nvPicPr>
          <p:cNvPr id="7178" name="Picture 10" descr="Image result for cat transparent">
            <a:extLst>
              <a:ext uri="{FF2B5EF4-FFF2-40B4-BE49-F238E27FC236}">
                <a16:creationId xmlns:a16="http://schemas.microsoft.com/office/drawing/2014/main" xmlns="" id="{64A5A34D-B95C-40D1-8ED3-6A884F4F5C76}"/>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910367" y="2698388"/>
            <a:ext cx="891465" cy="780923"/>
          </a:xfrm>
          <a:prstGeom prst="rect">
            <a:avLst/>
          </a:prstGeom>
          <a:noFill/>
          <a:extLst>
            <a:ext uri="{909E8E84-426E-40DD-AFC4-6F175D3DCCD1}">
              <a14:hiddenFill xmlns:a14="http://schemas.microsoft.com/office/drawing/2010/main" xmlns="">
                <a:solidFill>
                  <a:srgbClr val="FFFFFF"/>
                </a:solidFill>
              </a14:hiddenFill>
            </a:ext>
          </a:extLst>
        </p:spPr>
      </p:pic>
      <p:pic>
        <p:nvPicPr>
          <p:cNvPr id="7180" name="Picture 12" descr="Related image">
            <a:extLst>
              <a:ext uri="{FF2B5EF4-FFF2-40B4-BE49-F238E27FC236}">
                <a16:creationId xmlns:a16="http://schemas.microsoft.com/office/drawing/2014/main" xmlns="" id="{9D640594-D637-4E51-B204-ECA47FCE5DF8}"/>
              </a:ext>
            </a:extLst>
          </p:cNvPr>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7922199" y="2275297"/>
            <a:ext cx="941806" cy="1412709"/>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6">
            <a:extLst>
              <a:ext uri="{FF2B5EF4-FFF2-40B4-BE49-F238E27FC236}">
                <a16:creationId xmlns:a16="http://schemas.microsoft.com/office/drawing/2014/main" xmlns="" id="{9F6B197E-6D04-495F-9C99-B548B534B703}"/>
              </a:ext>
            </a:extLst>
          </p:cNvPr>
          <p:cNvSpPr/>
          <p:nvPr/>
        </p:nvSpPr>
        <p:spPr>
          <a:xfrm>
            <a:off x="1519504" y="4261674"/>
            <a:ext cx="5914416" cy="677108"/>
          </a:xfrm>
          <a:prstGeom prst="rect">
            <a:avLst/>
          </a:prstGeom>
          <a:solidFill>
            <a:schemeClr val="bg2"/>
          </a:solidFill>
          <a:ln w="19050">
            <a:solidFill>
              <a:schemeClr val="tx1"/>
            </a:solidFill>
            <a:prstDash val="sysDash"/>
          </a:ln>
        </p:spPr>
        <p:txBody>
          <a:bodyPr wrap="square">
            <a:spAutoFit/>
          </a:bodyPr>
          <a:lstStyle/>
          <a:p>
            <a:pPr algn="ctr"/>
            <a:r>
              <a:rPr lang="en-US" sz="2000" b="1" i="1" dirty="0"/>
              <a:t>Silhouette </a:t>
            </a:r>
            <a:r>
              <a:rPr lang="en-US" sz="2000" b="1" dirty="0"/>
              <a:t>available online</a:t>
            </a:r>
            <a:endParaRPr lang="en-US" sz="2000" b="1" i="1" dirty="0"/>
          </a:p>
          <a:p>
            <a:pPr algn="ctr"/>
            <a:r>
              <a:rPr lang="en-US" dirty="0">
                <a:latin typeface="Arial" panose="020B0604020202020204" pitchFamily="34" charset="0"/>
                <a:cs typeface="Arial" panose="020B0604020202020204" pitchFamily="34" charset="0"/>
                <a:hlinkClick r:id="rId6"/>
              </a:rPr>
              <a:t>http://web.cs.wpi.edu/~claypool/papers/yt-crawler/</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xmlns="" val="4140368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209940" y="0"/>
            <a:ext cx="4946163" cy="919925"/>
          </a:xfrm>
        </p:spPr>
        <p:txBody>
          <a:bodyPr>
            <a:normAutofit/>
          </a:bodyPr>
          <a:lstStyle/>
          <a:p>
            <a:r>
              <a:rPr lang="en-US" sz="2800" dirty="0" smtClean="0"/>
              <a:t>Network Traffic Analysis</a:t>
            </a:r>
            <a:endParaRPr lang="en-US" sz="2800" dirty="0"/>
          </a:p>
        </p:txBody>
      </p:sp>
      <p:sp>
        <p:nvSpPr>
          <p:cNvPr id="6" name="Subtitle 5"/>
          <p:cNvSpPr>
            <a:spLocks noGrp="1"/>
          </p:cNvSpPr>
          <p:nvPr>
            <p:ph type="subTitle" idx="1"/>
          </p:nvPr>
        </p:nvSpPr>
        <p:spPr>
          <a:xfrm>
            <a:off x="2086377" y="1232357"/>
            <a:ext cx="6772726" cy="882930"/>
          </a:xfrm>
        </p:spPr>
        <p:txBody>
          <a:bodyPr/>
          <a:lstStyle/>
          <a:p>
            <a:pPr algn="just" rtl="1"/>
            <a:r>
              <a:rPr lang="he-IL" sz="2000" b="0" dirty="0" smtClean="0"/>
              <a:t>ניתוח תעבורת הרשת נעשה בעיקר כדי לקבל תובנה מעמיקה לתוך איזה סוג של </a:t>
            </a:r>
            <a:r>
              <a:rPr lang="he-IL" sz="2000" b="0" dirty="0" smtClean="0"/>
              <a:t>תעבורת רשת </a:t>
            </a:r>
            <a:r>
              <a:rPr lang="he-IL" sz="2000" b="0" dirty="0" smtClean="0"/>
              <a:t>או נתונים זורם דרך הרשת. </a:t>
            </a:r>
            <a:endParaRPr lang="he-IL" sz="2000" b="0" dirty="0" smtClean="0"/>
          </a:p>
          <a:p>
            <a:pPr algn="just" rtl="1"/>
            <a:r>
              <a:rPr lang="he-IL" sz="2000" b="0" dirty="0" smtClean="0"/>
              <a:t>.</a:t>
            </a:r>
          </a:p>
          <a:p>
            <a:pPr algn="just" rtl="1"/>
            <a:endParaRPr lang="en-US" sz="2000" b="0" dirty="0" smtClean="0"/>
          </a:p>
          <a:p>
            <a:pPr algn="ctr" rtl="1"/>
            <a:r>
              <a:rPr lang="he-IL" sz="2000" b="0" dirty="0" smtClean="0"/>
              <a:t>למה זה טוב לנו?</a:t>
            </a:r>
            <a:endParaRPr lang="en-US" sz="1800" dirty="0"/>
          </a:p>
        </p:txBody>
      </p:sp>
    </p:spTree>
    <p:extLst>
      <p:ext uri="{BB962C8B-B14F-4D97-AF65-F5344CB8AC3E}">
        <p14:creationId xmlns:p14="http://schemas.microsoft.com/office/powerpoint/2010/main" xmlns="" val="1297134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91774" y="1188720"/>
            <a:ext cx="2907964" cy="2468880"/>
          </a:xfrm>
        </p:spPr>
        <p:txBody>
          <a:bodyPr/>
          <a:lstStyle/>
          <a:p>
            <a:r>
              <a:rPr lang="en-US" dirty="0"/>
              <a:t>Questions?</a:t>
            </a:r>
          </a:p>
        </p:txBody>
      </p:sp>
      <p:sp>
        <p:nvSpPr>
          <p:cNvPr id="3" name="Slide Number Placeholder 2"/>
          <p:cNvSpPr>
            <a:spLocks noGrp="1"/>
          </p:cNvSpPr>
          <p:nvPr>
            <p:ph type="sldNum" sz="quarter" idx="12"/>
          </p:nvPr>
        </p:nvSpPr>
        <p:spPr/>
        <p:txBody>
          <a:bodyPr/>
          <a:lstStyle/>
          <a:p>
            <a:fld id="{E12D0507-9F86-7A45-BE8E-43760B9F92AA}" type="slidenum">
              <a:rPr lang="en-US" smtClean="0"/>
              <a:pPr/>
              <a:t>20</a:t>
            </a:fld>
            <a:endParaRPr lang="en-US" dirty="0"/>
          </a:p>
        </p:txBody>
      </p:sp>
    </p:spTree>
    <p:extLst>
      <p:ext uri="{BB962C8B-B14F-4D97-AF65-F5344CB8AC3E}">
        <p14:creationId xmlns:p14="http://schemas.microsoft.com/office/powerpoint/2010/main" xmlns="" val="1649567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813E6B27-00E1-442E-83CC-C92559932207}"/>
              </a:ext>
            </a:extLst>
          </p:cNvPr>
          <p:cNvSpPr>
            <a:spLocks noGrp="1"/>
          </p:cNvSpPr>
          <p:nvPr>
            <p:ph idx="1"/>
          </p:nvPr>
        </p:nvSpPr>
        <p:spPr>
          <a:xfrm>
            <a:off x="457200" y="811455"/>
            <a:ext cx="7086600" cy="4269218"/>
          </a:xfrm>
        </p:spPr>
        <p:txBody>
          <a:bodyPr>
            <a:normAutofit fontScale="92500" lnSpcReduction="20000"/>
          </a:bodyPr>
          <a:lstStyle/>
          <a:p>
            <a:r>
              <a:rPr lang="en-US" b="0" dirty="0"/>
              <a:t>[</a:t>
            </a:r>
            <a:r>
              <a:rPr lang="en-US" b="0" dirty="0">
                <a:solidFill>
                  <a:srgbClr val="C00000"/>
                </a:solidFill>
              </a:rPr>
              <a:t>DLBP16</a:t>
            </a:r>
            <a:r>
              <a:rPr lang="en-US" b="0" dirty="0"/>
              <a:t>] G. </a:t>
            </a:r>
            <a:r>
              <a:rPr lang="en-US" b="0" dirty="0" err="1"/>
              <a:t>Dimopoulos</a:t>
            </a:r>
            <a:r>
              <a:rPr lang="en-US" b="0" dirty="0"/>
              <a:t>, I. </a:t>
            </a:r>
            <a:r>
              <a:rPr lang="en-US" b="0" dirty="0" err="1"/>
              <a:t>Leontiadis</a:t>
            </a:r>
            <a:r>
              <a:rPr lang="en-US" b="0" dirty="0"/>
              <a:t>, P. </a:t>
            </a:r>
            <a:r>
              <a:rPr lang="en-US" b="0" dirty="0" err="1"/>
              <a:t>Barlet</a:t>
            </a:r>
            <a:r>
              <a:rPr lang="en-US" b="0" dirty="0"/>
              <a:t>-Ros, and K. </a:t>
            </a:r>
            <a:r>
              <a:rPr lang="en-US" b="0" dirty="0" err="1"/>
              <a:t>Papagiannaki</a:t>
            </a:r>
            <a:r>
              <a:rPr lang="en-US" b="0" dirty="0"/>
              <a:t>. 2016. “Measuring Video </a:t>
            </a:r>
            <a:r>
              <a:rPr lang="en-US" b="0" dirty="0" err="1"/>
              <a:t>QoE</a:t>
            </a:r>
            <a:r>
              <a:rPr lang="en-US" b="0" dirty="0"/>
              <a:t> from Encrypted Traffic”. In </a:t>
            </a:r>
            <a:r>
              <a:rPr lang="en-US" b="0" i="1" dirty="0"/>
              <a:t>Proceedings of ACM SIGCOMM IMC</a:t>
            </a:r>
            <a:r>
              <a:rPr lang="en-US" b="0" dirty="0"/>
              <a:t>. Santa Monica, CA, USA.</a:t>
            </a:r>
          </a:p>
          <a:p>
            <a:r>
              <a:rPr lang="nb-NO" b="0" dirty="0"/>
              <a:t>[</a:t>
            </a:r>
            <a:r>
              <a:rPr lang="nb-NO" b="0" dirty="0">
                <a:solidFill>
                  <a:srgbClr val="C00000"/>
                </a:solidFill>
              </a:rPr>
              <a:t>KLC+16</a:t>
            </a:r>
            <a:r>
              <a:rPr lang="nb-NO" b="0" dirty="0"/>
              <a:t>] A. Kakhki, F. Li, D. Chones, A. Mislove, and E. Katz-Bassett. 2016. </a:t>
            </a:r>
            <a:r>
              <a:rPr lang="en-US" b="0" dirty="0"/>
              <a:t>“</a:t>
            </a:r>
            <a:r>
              <a:rPr lang="nb-NO" b="0" dirty="0"/>
              <a:t>BingeOn </a:t>
            </a:r>
            <a:r>
              <a:rPr lang="en-US" b="0" dirty="0"/>
              <a:t>Under the Microscope: Understanding T-Mobile’s Zero-Rating Implementation”. In </a:t>
            </a:r>
            <a:r>
              <a:rPr lang="en-US" b="0" i="1" dirty="0"/>
              <a:t>Internet-</a:t>
            </a:r>
            <a:r>
              <a:rPr lang="en-US" b="0" i="1" dirty="0" err="1"/>
              <a:t>QoE</a:t>
            </a:r>
            <a:r>
              <a:rPr lang="en-US" b="0" i="1" dirty="0"/>
              <a:t> Workshop</a:t>
            </a:r>
            <a:r>
              <a:rPr lang="en-US" b="0" dirty="0"/>
              <a:t>. Florianopolis, Brazil.</a:t>
            </a:r>
          </a:p>
          <a:p>
            <a:r>
              <a:rPr lang="en-US" b="0" dirty="0"/>
              <a:t>[</a:t>
            </a:r>
            <a:r>
              <a:rPr lang="en-US" b="0" dirty="0">
                <a:solidFill>
                  <a:srgbClr val="C00000"/>
                </a:solidFill>
              </a:rPr>
              <a:t>KBZ13</a:t>
            </a:r>
            <a:r>
              <a:rPr lang="en-US" b="0" dirty="0"/>
              <a:t>] D. Krishnappa, D. Bhat, and M. Zink. 2013. “</a:t>
            </a:r>
            <a:r>
              <a:rPr lang="en-US" b="0" dirty="0" err="1"/>
              <a:t>DASHing</a:t>
            </a:r>
            <a:r>
              <a:rPr lang="en-US" b="0" dirty="0"/>
              <a:t> YouTube: An Analysis of Using DASH in YouTube Video Service”. In </a:t>
            </a:r>
            <a:r>
              <a:rPr lang="en-US" b="0" i="1" dirty="0"/>
              <a:t>Proceedings of LCN</a:t>
            </a:r>
            <a:r>
              <a:rPr lang="en-US" b="0" dirty="0"/>
              <a:t>.</a:t>
            </a:r>
          </a:p>
          <a:p>
            <a:r>
              <a:rPr lang="en-US" b="0" dirty="0"/>
              <a:t>[</a:t>
            </a:r>
            <a:r>
              <a:rPr lang="en-US" b="0" dirty="0">
                <a:solidFill>
                  <a:srgbClr val="C00000"/>
                </a:solidFill>
              </a:rPr>
              <a:t>LCK15</a:t>
            </a:r>
            <a:r>
              <a:rPr lang="en-US" b="0" dirty="0"/>
              <a:t>] F. Li, M. Claypool, and R. Kinicki. 2015. “Treatment-based Traffic Classification for Residential Wireless Networks”. </a:t>
            </a:r>
            <a:r>
              <a:rPr lang="en-US" b="0" i="1" dirty="0"/>
              <a:t>In International Conference on Computing, Networking and Communications</a:t>
            </a:r>
            <a:r>
              <a:rPr lang="en-US" b="0" dirty="0"/>
              <a:t> (ICNC). Anaheim, CA.</a:t>
            </a:r>
          </a:p>
          <a:p>
            <a:r>
              <a:rPr lang="en-US" b="0" dirty="0"/>
              <a:t>[</a:t>
            </a:r>
            <a:r>
              <a:rPr lang="en-US" b="0" dirty="0">
                <a:solidFill>
                  <a:srgbClr val="C00000"/>
                </a:solidFill>
              </a:rPr>
              <a:t>LMR+17</a:t>
            </a:r>
            <a:r>
              <a:rPr lang="en-US" b="0" dirty="0"/>
              <a:t>] F. Li, A. </a:t>
            </a:r>
            <a:r>
              <a:rPr lang="en-US" b="0" dirty="0" err="1"/>
              <a:t>Razaghpanah</a:t>
            </a:r>
            <a:r>
              <a:rPr lang="en-US" b="0" dirty="0"/>
              <a:t>, K. </a:t>
            </a:r>
            <a:r>
              <a:rPr lang="en-US" b="0" dirty="0" err="1"/>
              <a:t>Molavi</a:t>
            </a:r>
            <a:r>
              <a:rPr lang="en-US" b="0" dirty="0"/>
              <a:t>, N. </a:t>
            </a:r>
            <a:r>
              <a:rPr lang="en-US" b="0" dirty="0" err="1"/>
              <a:t>Akhavan</a:t>
            </a:r>
            <a:r>
              <a:rPr lang="en-US" b="0" dirty="0"/>
              <a:t>, D. </a:t>
            </a:r>
            <a:r>
              <a:rPr lang="en-US" b="0" dirty="0" err="1"/>
              <a:t>Chones</a:t>
            </a:r>
            <a:r>
              <a:rPr lang="en-US" b="0" dirty="0"/>
              <a:t>, P. Gill, and A. </a:t>
            </a:r>
            <a:r>
              <a:rPr lang="en-US" b="0" dirty="0" err="1"/>
              <a:t>Mislove</a:t>
            </a:r>
            <a:r>
              <a:rPr lang="en-US" b="0" dirty="0"/>
              <a:t>. 2017. “liberate,(n): A Library for Exposing Traffic-Classification Rules and Avoiding them Efficiently”. In </a:t>
            </a:r>
            <a:r>
              <a:rPr lang="en-US" b="0" i="1" dirty="0"/>
              <a:t>Proceedings of the Internet Measurement Conference</a:t>
            </a:r>
            <a:r>
              <a:rPr lang="en-US" b="0" dirty="0"/>
              <a:t>. </a:t>
            </a:r>
          </a:p>
          <a:p>
            <a:r>
              <a:rPr lang="en-US" b="0" dirty="0"/>
              <a:t>[</a:t>
            </a:r>
            <a:r>
              <a:rPr lang="en-US" b="0" dirty="0">
                <a:solidFill>
                  <a:srgbClr val="C00000"/>
                </a:solidFill>
              </a:rPr>
              <a:t>KHD13</a:t>
            </a:r>
            <a:r>
              <a:rPr lang="en-US" b="0" dirty="0"/>
              <a:t>] J. </a:t>
            </a:r>
            <a:r>
              <a:rPr lang="en-US" b="0" dirty="0" err="1"/>
              <a:t>Khalife</a:t>
            </a:r>
            <a:r>
              <a:rPr lang="en-US" b="0" dirty="0"/>
              <a:t>, A. </a:t>
            </a:r>
            <a:r>
              <a:rPr lang="en-US" b="0" dirty="0" err="1"/>
              <a:t>Hajjard</a:t>
            </a:r>
            <a:r>
              <a:rPr lang="en-US" b="0" dirty="0"/>
              <a:t>, and J. Diaz-Verdejo. 2013. “Performance of </a:t>
            </a:r>
            <a:r>
              <a:rPr lang="en-US" b="0" dirty="0" err="1"/>
              <a:t>OpenDPI</a:t>
            </a:r>
            <a:r>
              <a:rPr lang="en-US" b="0" dirty="0"/>
              <a:t> in Identifying Sampled Network </a:t>
            </a:r>
            <a:r>
              <a:rPr lang="en-US" b="0" dirty="0" err="1"/>
              <a:t>Trafic</a:t>
            </a:r>
            <a:r>
              <a:rPr lang="en-US" b="0" dirty="0"/>
              <a:t> “ </a:t>
            </a:r>
            <a:r>
              <a:rPr lang="en-US" b="0" i="1" dirty="0"/>
              <a:t>Journal of Networks</a:t>
            </a:r>
            <a:r>
              <a:rPr lang="en-US" b="0" dirty="0"/>
              <a:t> 8, 1 (2013), 71–81. </a:t>
            </a:r>
          </a:p>
          <a:p>
            <a:r>
              <a:rPr lang="en-US" b="0" dirty="0"/>
              <a:t>[</a:t>
            </a:r>
            <a:r>
              <a:rPr lang="en-US" b="0" dirty="0">
                <a:solidFill>
                  <a:srgbClr val="C00000"/>
                </a:solidFill>
              </a:rPr>
              <a:t>NABZ12</a:t>
            </a:r>
            <a:r>
              <a:rPr lang="en-US" b="0" dirty="0"/>
              <a:t>] T.T.T. Nguyen, G. Armitage, P. Branch, and S. Zander. 2012. “Timely and Continuous Machine-learning-based Classification for Interactive IP </a:t>
            </a:r>
            <a:r>
              <a:rPr lang="en-US" b="0" dirty="0" err="1"/>
              <a:t>Tracffic</a:t>
            </a:r>
            <a:r>
              <a:rPr lang="en-US" b="0" dirty="0"/>
              <a:t>.” </a:t>
            </a:r>
            <a:r>
              <a:rPr lang="en-US" b="0" i="1" dirty="0"/>
              <a:t>IEEE/ACM Transactions on Networking (TON</a:t>
            </a:r>
            <a:r>
              <a:rPr lang="en-US" b="0" dirty="0"/>
              <a:t>) 20, 6 (2012), 1880–1894.</a:t>
            </a:r>
          </a:p>
          <a:p>
            <a:r>
              <a:rPr lang="en-US" b="0" dirty="0"/>
              <a:t>[</a:t>
            </a:r>
            <a:r>
              <a:rPr lang="en-US" b="0" dirty="0">
                <a:solidFill>
                  <a:srgbClr val="C00000"/>
                </a:solidFill>
              </a:rPr>
              <a:t>NG08</a:t>
            </a:r>
            <a:r>
              <a:rPr lang="en-US" b="0" dirty="0"/>
              <a:t>] T. T. T. Nguyen and G. Armitage. 2008. “A Survey of Techniques for Internet Traffic Classification Using Machine Learning”. </a:t>
            </a:r>
            <a:r>
              <a:rPr lang="en-US" b="0" i="1" dirty="0"/>
              <a:t>IEEE Communications Surveys Tutorial</a:t>
            </a:r>
            <a:r>
              <a:rPr lang="en-US" b="0" dirty="0"/>
              <a:t>s 10, 4 (April 2008).</a:t>
            </a:r>
          </a:p>
          <a:p>
            <a:r>
              <a:rPr lang="en-US" b="0" dirty="0"/>
              <a:t>[</a:t>
            </a:r>
            <a:r>
              <a:rPr lang="en-US" b="0" dirty="0">
                <a:solidFill>
                  <a:srgbClr val="C00000"/>
                </a:solidFill>
              </a:rPr>
              <a:t>RK17</a:t>
            </a:r>
            <a:r>
              <a:rPr lang="en-US" b="0" dirty="0"/>
              <a:t>] A. Reed and M. </a:t>
            </a:r>
            <a:r>
              <a:rPr lang="en-US" b="0" dirty="0" err="1"/>
              <a:t>Kranch</a:t>
            </a:r>
            <a:r>
              <a:rPr lang="en-US" b="0" dirty="0"/>
              <a:t>. 2017. “Identifying HTTPS-Protected Netflix Videos in Real-Time”. In </a:t>
            </a:r>
            <a:r>
              <a:rPr lang="en-US" b="0" i="1" dirty="0"/>
              <a:t>Proceedings of CODASPY</a:t>
            </a:r>
            <a:r>
              <a:rPr lang="en-US" b="0" dirty="0"/>
              <a:t>. Scottsdale, AZ, USA.</a:t>
            </a:r>
          </a:p>
          <a:p>
            <a:r>
              <a:rPr lang="en-US" b="0" dirty="0"/>
              <a:t>[</a:t>
            </a:r>
            <a:r>
              <a:rPr lang="en-US" b="0" dirty="0">
                <a:solidFill>
                  <a:srgbClr val="C00000"/>
                </a:solidFill>
              </a:rPr>
              <a:t>ZCX+13</a:t>
            </a:r>
            <a:r>
              <a:rPr lang="en-US" b="0" dirty="0"/>
              <a:t>] J. Zhang, C. Chen, Y. Xiang, W. Zhou, and Y. Xiang. 2013. “Internet Traffic Classification by Aggregating Correlated Naive Bayes Predictions.” </a:t>
            </a:r>
            <a:r>
              <a:rPr lang="en-US" b="0" i="1" dirty="0"/>
              <a:t>Journal of IEEE Transactions on Information Forensics and Security </a:t>
            </a:r>
            <a:r>
              <a:rPr lang="en-US" b="0" dirty="0"/>
              <a:t>8, 1 (January 2013), 5–15</a:t>
            </a:r>
            <a:endParaRPr lang="en-US" dirty="0"/>
          </a:p>
          <a:p>
            <a:endParaRPr lang="en-US" dirty="0"/>
          </a:p>
        </p:txBody>
      </p:sp>
      <p:sp>
        <p:nvSpPr>
          <p:cNvPr id="3" name="Slide Number Placeholder 2">
            <a:extLst>
              <a:ext uri="{FF2B5EF4-FFF2-40B4-BE49-F238E27FC236}">
                <a16:creationId xmlns:a16="http://schemas.microsoft.com/office/drawing/2014/main" xmlns="" id="{96614E5E-E5AE-433B-8D80-7F52843DDCDD}"/>
              </a:ext>
            </a:extLst>
          </p:cNvPr>
          <p:cNvSpPr>
            <a:spLocks noGrp="1"/>
          </p:cNvSpPr>
          <p:nvPr>
            <p:ph type="sldNum" sz="quarter" idx="12"/>
          </p:nvPr>
        </p:nvSpPr>
        <p:spPr/>
        <p:txBody>
          <a:bodyPr/>
          <a:lstStyle/>
          <a:p>
            <a:fld id="{E12D0507-9F86-7A45-BE8E-43760B9F92AA}" type="slidenum">
              <a:rPr lang="en-US" smtClean="0"/>
              <a:pPr/>
              <a:t>21</a:t>
            </a:fld>
            <a:endParaRPr lang="en-US" dirty="0"/>
          </a:p>
        </p:txBody>
      </p:sp>
      <p:sp>
        <p:nvSpPr>
          <p:cNvPr id="4" name="Title 3">
            <a:extLst>
              <a:ext uri="{FF2B5EF4-FFF2-40B4-BE49-F238E27FC236}">
                <a16:creationId xmlns:a16="http://schemas.microsoft.com/office/drawing/2014/main" xmlns="" id="{20FB2381-7F94-4E4D-8782-B8BFA2424486}"/>
              </a:ext>
            </a:extLst>
          </p:cNvPr>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xmlns="" val="4281293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B84504-82CE-2243-BC99-24ACDA14EB2D}"/>
              </a:ext>
            </a:extLst>
          </p:cNvPr>
          <p:cNvSpPr>
            <a:spLocks noGrp="1"/>
          </p:cNvSpPr>
          <p:nvPr>
            <p:ph type="title"/>
          </p:nvPr>
        </p:nvSpPr>
        <p:spPr/>
        <p:txBody>
          <a:bodyPr/>
          <a:lstStyle/>
          <a:p>
            <a:r>
              <a:rPr lang="en-US" dirty="0"/>
              <a:t>Thank You</a:t>
            </a:r>
          </a:p>
        </p:txBody>
      </p:sp>
      <p:sp>
        <p:nvSpPr>
          <p:cNvPr id="3" name="Slide Number Placeholder 2">
            <a:extLst>
              <a:ext uri="{FF2B5EF4-FFF2-40B4-BE49-F238E27FC236}">
                <a16:creationId xmlns:a16="http://schemas.microsoft.com/office/drawing/2014/main" xmlns="" id="{1981DCF3-86CB-DD45-95EB-FD087B568297}"/>
              </a:ext>
            </a:extLst>
          </p:cNvPr>
          <p:cNvSpPr>
            <a:spLocks noGrp="1"/>
          </p:cNvSpPr>
          <p:nvPr>
            <p:ph type="sldNum" sz="quarter" idx="12"/>
          </p:nvPr>
        </p:nvSpPr>
        <p:spPr/>
        <p:txBody>
          <a:bodyPr/>
          <a:lstStyle/>
          <a:p>
            <a:fld id="{E12D0507-9F86-7A45-BE8E-43760B9F92AA}" type="slidenum">
              <a:rPr lang="en-US" smtClean="0"/>
              <a:pPr/>
              <a:t>22</a:t>
            </a:fld>
            <a:endParaRPr lang="en-US" dirty="0"/>
          </a:p>
        </p:txBody>
      </p:sp>
    </p:spTree>
    <p:extLst>
      <p:ext uri="{BB962C8B-B14F-4D97-AF65-F5344CB8AC3E}">
        <p14:creationId xmlns:p14="http://schemas.microsoft.com/office/powerpoint/2010/main" xmlns="" val="192624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181072" y="1"/>
            <a:ext cx="5563215" cy="977030"/>
          </a:xfrm>
        </p:spPr>
        <p:txBody>
          <a:bodyPr>
            <a:noAutofit/>
          </a:bodyPr>
          <a:lstStyle/>
          <a:p>
            <a:r>
              <a:rPr lang="en-US" sz="3600" dirty="0" smtClean="0"/>
              <a:t>Network Traffic Analysis</a:t>
            </a:r>
            <a:endParaRPr lang="en-US" sz="3600" dirty="0"/>
          </a:p>
        </p:txBody>
      </p:sp>
      <p:sp>
        <p:nvSpPr>
          <p:cNvPr id="6" name="Subtitle 5"/>
          <p:cNvSpPr>
            <a:spLocks noGrp="1"/>
          </p:cNvSpPr>
          <p:nvPr>
            <p:ph type="subTitle" idx="1"/>
          </p:nvPr>
        </p:nvSpPr>
        <p:spPr>
          <a:xfrm>
            <a:off x="971561" y="1232357"/>
            <a:ext cx="6772726" cy="882930"/>
          </a:xfrm>
        </p:spPr>
        <p:txBody>
          <a:bodyPr/>
          <a:lstStyle/>
          <a:p>
            <a:pPr lvl="1" algn="just" rtl="1">
              <a:buFont typeface="Arial" pitchFamily="34" charset="0"/>
              <a:buChar char="•"/>
            </a:pPr>
            <a:r>
              <a:rPr lang="he-IL" sz="2800" b="0" dirty="0" smtClean="0">
                <a:solidFill>
                  <a:schemeClr val="tx2"/>
                </a:solidFill>
              </a:rPr>
              <a:t>הבנה והערכת נצילות הרשת</a:t>
            </a:r>
          </a:p>
          <a:p>
            <a:pPr lvl="1" algn="just" rtl="1">
              <a:buFont typeface="Arial" pitchFamily="34" charset="0"/>
              <a:buChar char="•"/>
            </a:pPr>
            <a:r>
              <a:rPr lang="he-IL" sz="2800" b="0" dirty="0" smtClean="0">
                <a:solidFill>
                  <a:schemeClr val="tx2"/>
                </a:solidFill>
              </a:rPr>
              <a:t>מהירות הורדה והעלאה</a:t>
            </a:r>
          </a:p>
          <a:p>
            <a:pPr lvl="1" algn="just" rtl="1">
              <a:buFont typeface="Arial" pitchFamily="34" charset="0"/>
              <a:buChar char="•"/>
            </a:pPr>
            <a:r>
              <a:rPr lang="he-IL" sz="2800" b="0" dirty="0" smtClean="0">
                <a:solidFill>
                  <a:schemeClr val="tx2"/>
                </a:solidFill>
              </a:rPr>
              <a:t>מקור, יעד, גודל ותוכן </a:t>
            </a:r>
            <a:r>
              <a:rPr lang="he-IL" sz="2800" b="0" dirty="0" err="1" smtClean="0">
                <a:solidFill>
                  <a:schemeClr val="tx2"/>
                </a:solidFill>
              </a:rPr>
              <a:t>הפקטות</a:t>
            </a:r>
            <a:endParaRPr lang="he-IL" sz="2800" b="0" dirty="0" smtClean="0">
              <a:solidFill>
                <a:schemeClr val="tx2"/>
              </a:solidFill>
            </a:endParaRPr>
          </a:p>
          <a:p>
            <a:pPr lvl="1" algn="just" rtl="1"/>
            <a:endParaRPr lang="en-US" sz="2800" b="0" dirty="0" smtClean="0">
              <a:solidFill>
                <a:schemeClr val="tx2"/>
              </a:solidFill>
            </a:endParaRPr>
          </a:p>
        </p:txBody>
      </p:sp>
      <p:sp>
        <p:nvSpPr>
          <p:cNvPr id="5" name="TextBox 4"/>
          <p:cNvSpPr txBox="1"/>
          <p:nvPr/>
        </p:nvSpPr>
        <p:spPr>
          <a:xfrm>
            <a:off x="1352811" y="3106455"/>
            <a:ext cx="6976997" cy="369332"/>
          </a:xfrm>
          <a:prstGeom prst="rect">
            <a:avLst/>
          </a:prstGeom>
          <a:noFill/>
        </p:spPr>
        <p:txBody>
          <a:bodyPr wrap="square" rtlCol="1">
            <a:spAutoFit/>
          </a:bodyPr>
          <a:lstStyle/>
          <a:p>
            <a:pPr algn="r" rtl="1"/>
            <a:r>
              <a:rPr lang="he-IL" dirty="0" smtClean="0"/>
              <a:t>משמש בכל התחומים – הגנת רשתות, תקיפה, פרסום ועוד</a:t>
            </a:r>
            <a:endParaRPr lang="he-IL" dirty="0"/>
          </a:p>
        </p:txBody>
      </p:sp>
    </p:spTree>
    <p:extLst>
      <p:ext uri="{BB962C8B-B14F-4D97-AF65-F5344CB8AC3E}">
        <p14:creationId xmlns:p14="http://schemas.microsoft.com/office/powerpoint/2010/main" xmlns="" val="1297134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9AA86E41-4AB6-8B49-8279-9AC7B85C657F}"/>
              </a:ext>
            </a:extLst>
          </p:cNvPr>
          <p:cNvSpPr>
            <a:spLocks noGrp="1"/>
          </p:cNvSpPr>
          <p:nvPr>
            <p:ph idx="1"/>
          </p:nvPr>
        </p:nvSpPr>
        <p:spPr/>
        <p:txBody>
          <a:bodyPr/>
          <a:lstStyle/>
          <a:p>
            <a:pPr lvl="3">
              <a:buFont typeface="Wingdings" pitchFamily="2" charset="2"/>
              <a:buChar char="q"/>
            </a:pPr>
            <a:r>
              <a:rPr lang="en-US" sz="2400" dirty="0" smtClean="0"/>
              <a:t>Easy to </a:t>
            </a:r>
            <a:r>
              <a:rPr lang="en-US" sz="2400" dirty="0" smtClean="0"/>
              <a:t>spoof</a:t>
            </a:r>
            <a:endParaRPr lang="en-US" sz="2400" dirty="0" smtClean="0"/>
          </a:p>
          <a:p>
            <a:pPr lvl="3">
              <a:buFont typeface="Wingdings" pitchFamily="2" charset="2"/>
              <a:buChar char="q"/>
            </a:pPr>
            <a:r>
              <a:rPr lang="en-US" sz="2400" dirty="0" smtClean="0"/>
              <a:t>Ineffective with encryption</a:t>
            </a:r>
          </a:p>
          <a:p>
            <a:pPr lvl="3">
              <a:buFont typeface="Wingdings" pitchFamily="2" charset="2"/>
              <a:buChar char="q"/>
            </a:pPr>
            <a:r>
              <a:rPr lang="en-US" sz="2400" dirty="0" smtClean="0"/>
              <a:t>Ineffective when source unknown</a:t>
            </a:r>
          </a:p>
          <a:p>
            <a:pPr marL="0" indent="0">
              <a:buNone/>
            </a:pPr>
            <a:endParaRPr lang="en-US" dirty="0" smtClean="0"/>
          </a:p>
          <a:p>
            <a:pPr marL="0" indent="0" algn="r" rtl="1">
              <a:buNone/>
            </a:pPr>
            <a:r>
              <a:rPr lang="en-US" dirty="0" smtClean="0"/>
              <a:t>			</a:t>
            </a:r>
            <a:r>
              <a:rPr lang="he-IL" dirty="0" smtClean="0"/>
              <a:t>	</a:t>
            </a:r>
            <a:r>
              <a:rPr lang="en-US" dirty="0" smtClean="0"/>
              <a:t>SNI- </a:t>
            </a:r>
            <a:r>
              <a:rPr lang="en-US" dirty="0" smtClean="0"/>
              <a:t>server name </a:t>
            </a:r>
            <a:r>
              <a:rPr lang="en-US" dirty="0" smtClean="0"/>
              <a:t>indication</a:t>
            </a:r>
            <a:endParaRPr lang="he-IL" dirty="0" smtClean="0"/>
          </a:p>
          <a:p>
            <a:pPr marL="0" indent="0" algn="r" rtl="1">
              <a:buNone/>
            </a:pPr>
            <a:r>
              <a:rPr lang="he-IL" dirty="0" smtClean="0"/>
              <a:t>	</a:t>
            </a:r>
            <a:r>
              <a:rPr lang="he-IL" dirty="0" smtClean="0"/>
              <a:t>		מאפשר לנו לדעת איזה סוג תוכן מוזרם על ידי השרת שממנו </a:t>
            </a:r>
          </a:p>
          <a:p>
            <a:pPr marL="0" indent="0" algn="r" rtl="1">
              <a:buNone/>
            </a:pPr>
            <a:r>
              <a:rPr lang="he-IL" dirty="0" smtClean="0"/>
              <a:t>	</a:t>
            </a:r>
            <a:r>
              <a:rPr lang="he-IL" dirty="0" smtClean="0"/>
              <a:t>		</a:t>
            </a:r>
            <a:r>
              <a:rPr lang="he-IL" dirty="0" smtClean="0"/>
              <a:t>נשאב המידע. (דוגמה בסוף ההרצאה)</a:t>
            </a:r>
            <a:endParaRPr lang="en-US" dirty="0"/>
          </a:p>
        </p:txBody>
      </p:sp>
      <p:sp>
        <p:nvSpPr>
          <p:cNvPr id="3" name="Slide Number Placeholder 2">
            <a:extLst>
              <a:ext uri="{FF2B5EF4-FFF2-40B4-BE49-F238E27FC236}">
                <a16:creationId xmlns:a16="http://schemas.microsoft.com/office/drawing/2014/main" xmlns="" id="{3725FA47-9261-B84C-A7EA-4A9D8A7CD8F7}"/>
              </a:ext>
            </a:extLst>
          </p:cNvPr>
          <p:cNvSpPr>
            <a:spLocks noGrp="1"/>
          </p:cNvSpPr>
          <p:nvPr>
            <p:ph type="sldNum" sz="quarter" idx="12"/>
          </p:nvPr>
        </p:nvSpPr>
        <p:spPr/>
        <p:txBody>
          <a:bodyPr/>
          <a:lstStyle/>
          <a:p>
            <a:fld id="{E12D0507-9F86-7A45-BE8E-43760B9F92AA}" type="slidenum">
              <a:rPr lang="en-US" smtClean="0"/>
              <a:pPr/>
              <a:t>4</a:t>
            </a:fld>
            <a:endParaRPr lang="en-US" dirty="0"/>
          </a:p>
        </p:txBody>
      </p:sp>
      <p:sp>
        <p:nvSpPr>
          <p:cNvPr id="4" name="Title 3">
            <a:extLst>
              <a:ext uri="{FF2B5EF4-FFF2-40B4-BE49-F238E27FC236}">
                <a16:creationId xmlns:a16="http://schemas.microsoft.com/office/drawing/2014/main" xmlns="" id="{035DC0BE-7FEB-9541-A912-2BBE2F928AA1}"/>
              </a:ext>
            </a:extLst>
          </p:cNvPr>
          <p:cNvSpPr>
            <a:spLocks noGrp="1"/>
          </p:cNvSpPr>
          <p:nvPr>
            <p:ph type="title"/>
          </p:nvPr>
        </p:nvSpPr>
        <p:spPr/>
        <p:txBody>
          <a:bodyPr/>
          <a:lstStyle/>
          <a:p>
            <a:pPr algn="ctr"/>
            <a:r>
              <a:rPr lang="en-US" dirty="0" smtClean="0"/>
              <a:t>DPI –deep packet inspection</a:t>
            </a:r>
            <a:endParaRPr lang="en-US" dirty="0"/>
          </a:p>
        </p:txBody>
      </p:sp>
      <p:pic>
        <p:nvPicPr>
          <p:cNvPr id="5" name="Picture 4" descr="Image result for presentation">
            <a:extLst>
              <a:ext uri="{FF2B5EF4-FFF2-40B4-BE49-F238E27FC236}">
                <a16:creationId xmlns:a16="http://schemas.microsoft.com/office/drawing/2014/main" xmlns="" id="{D98428E8-4195-417D-BA50-5B2F5FD2B8BE}"/>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197431" y="1110046"/>
            <a:ext cx="2692737" cy="269273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755807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של מספר שקופית 2"/>
          <p:cNvSpPr>
            <a:spLocks noGrp="1"/>
          </p:cNvSpPr>
          <p:nvPr>
            <p:ph type="sldNum" sz="quarter" idx="12"/>
          </p:nvPr>
        </p:nvSpPr>
        <p:spPr/>
        <p:txBody>
          <a:bodyPr/>
          <a:lstStyle/>
          <a:p>
            <a:fld id="{E12D0507-9F86-7A45-BE8E-43760B9F92AA}" type="slidenum">
              <a:rPr lang="en-US" smtClean="0"/>
              <a:pPr/>
              <a:t>5</a:t>
            </a:fld>
            <a:endParaRPr lang="en-US" dirty="0"/>
          </a:p>
        </p:txBody>
      </p:sp>
      <p:pic>
        <p:nvPicPr>
          <p:cNvPr id="49154" name="Picture 2" descr="TLS handshake"/>
          <p:cNvPicPr>
            <a:picLocks noChangeAspect="1" noChangeArrowheads="1"/>
          </p:cNvPicPr>
          <p:nvPr/>
        </p:nvPicPr>
        <p:blipFill>
          <a:blip r:embed="rId2"/>
          <a:srcRect/>
          <a:stretch>
            <a:fillRect/>
          </a:stretch>
        </p:blipFill>
        <p:spPr bwMode="auto">
          <a:xfrm>
            <a:off x="50104" y="739036"/>
            <a:ext cx="9050051" cy="3194137"/>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של מספר שקופית 2"/>
          <p:cNvSpPr>
            <a:spLocks noGrp="1"/>
          </p:cNvSpPr>
          <p:nvPr>
            <p:ph type="sldNum" sz="quarter" idx="12"/>
          </p:nvPr>
        </p:nvSpPr>
        <p:spPr/>
        <p:txBody>
          <a:bodyPr/>
          <a:lstStyle/>
          <a:p>
            <a:fld id="{E12D0507-9F86-7A45-BE8E-43760B9F92AA}" type="slidenum">
              <a:rPr lang="en-US" smtClean="0"/>
              <a:pPr/>
              <a:t>6</a:t>
            </a:fld>
            <a:endParaRPr lang="en-US" dirty="0"/>
          </a:p>
        </p:txBody>
      </p:sp>
      <p:pic>
        <p:nvPicPr>
          <p:cNvPr id="1026" name="Picture 2" descr="×ª××¦××ª ×ª××× × ×¢×××¨ âªSNIâ¬â"/>
          <p:cNvPicPr>
            <a:picLocks noChangeAspect="1" noChangeArrowheads="1"/>
          </p:cNvPicPr>
          <p:nvPr/>
        </p:nvPicPr>
        <p:blipFill>
          <a:blip r:embed="rId2"/>
          <a:srcRect/>
          <a:stretch>
            <a:fillRect/>
          </a:stretch>
        </p:blipFill>
        <p:spPr bwMode="auto">
          <a:xfrm>
            <a:off x="676493" y="137058"/>
            <a:ext cx="8010307" cy="5006442"/>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16142BCE-3F28-D44E-AE1D-07057FF5D63F}"/>
              </a:ext>
            </a:extLst>
          </p:cNvPr>
          <p:cNvSpPr>
            <a:spLocks noGrp="1"/>
          </p:cNvSpPr>
          <p:nvPr>
            <p:ph idx="1"/>
          </p:nvPr>
        </p:nvSpPr>
        <p:spPr/>
        <p:txBody>
          <a:bodyPr>
            <a:normAutofit/>
          </a:bodyPr>
          <a:lstStyle/>
          <a:p>
            <a:pPr>
              <a:buFont typeface="Arial" panose="020B0604020202020204" pitchFamily="34" charset="0"/>
              <a:buChar char="•"/>
            </a:pPr>
            <a:r>
              <a:rPr lang="en-US" sz="1800" dirty="0"/>
              <a:t>Video traffic is “king of the hill”, dominating mobile networks </a:t>
            </a:r>
            <a:r>
              <a:rPr lang="en-US" sz="1800" b="0" dirty="0"/>
              <a:t>[</a:t>
            </a:r>
            <a:r>
              <a:rPr lang="en-US" sz="1800" b="0" dirty="0">
                <a:solidFill>
                  <a:srgbClr val="C00000"/>
                </a:solidFill>
              </a:rPr>
              <a:t>LCJC18</a:t>
            </a:r>
            <a:r>
              <a:rPr lang="en-US" sz="1800" b="0" dirty="0"/>
              <a:t>]</a:t>
            </a:r>
          </a:p>
          <a:p>
            <a:pPr>
              <a:buFont typeface="Arial" panose="020B0604020202020204" pitchFamily="34" charset="0"/>
              <a:buChar char="•"/>
            </a:pPr>
            <a:r>
              <a:rPr lang="en-US" sz="1800" dirty="0" smtClean="0"/>
              <a:t>Identifying </a:t>
            </a:r>
            <a:r>
              <a:rPr lang="en-US" sz="1800" dirty="0"/>
              <a:t>video traffic challenging for mobile ISPs</a:t>
            </a:r>
          </a:p>
          <a:p>
            <a:pPr marL="349250" lvl="2" indent="-341313">
              <a:tabLst>
                <a:tab pos="447675" algn="l"/>
              </a:tabLst>
            </a:pPr>
            <a:r>
              <a:rPr lang="en-US" sz="1800" b="1" dirty="0" smtClean="0"/>
              <a:t>Silhouette </a:t>
            </a:r>
            <a:r>
              <a:rPr lang="en-US" sz="1800" b="1" dirty="0"/>
              <a:t>– detect video based on traffic “</a:t>
            </a:r>
            <a:r>
              <a:rPr lang="en-US" sz="1800" b="1" i="1" dirty="0"/>
              <a:t>shape” </a:t>
            </a:r>
          </a:p>
          <a:p>
            <a:pPr marL="574675" lvl="3" indent="-341313">
              <a:tabLst>
                <a:tab pos="447675" algn="l"/>
              </a:tabLst>
            </a:pPr>
            <a:r>
              <a:rPr lang="en-US" sz="1600" dirty="0"/>
              <a:t>5-tuple flow</a:t>
            </a:r>
          </a:p>
          <a:p>
            <a:pPr marL="574675" lvl="3" indent="-341313">
              <a:tabLst>
                <a:tab pos="447675" algn="l"/>
              </a:tabLst>
            </a:pPr>
            <a:r>
              <a:rPr lang="en-US" sz="1600" dirty="0"/>
              <a:t>Transport layer statistics</a:t>
            </a:r>
          </a:p>
          <a:p>
            <a:pPr marL="0" lvl="2" indent="0">
              <a:buNone/>
            </a:pPr>
            <a:endParaRPr lang="en-US" sz="2000" b="1" dirty="0"/>
          </a:p>
        </p:txBody>
      </p:sp>
      <p:sp>
        <p:nvSpPr>
          <p:cNvPr id="3" name="Slide Number Placeholder 2">
            <a:extLst>
              <a:ext uri="{FF2B5EF4-FFF2-40B4-BE49-F238E27FC236}">
                <a16:creationId xmlns:a16="http://schemas.microsoft.com/office/drawing/2014/main" xmlns="" id="{8FF7D7CE-BB28-3042-87DC-124FFF43D236}"/>
              </a:ext>
            </a:extLst>
          </p:cNvPr>
          <p:cNvSpPr>
            <a:spLocks noGrp="1"/>
          </p:cNvSpPr>
          <p:nvPr>
            <p:ph type="sldNum" sz="quarter" idx="12"/>
          </p:nvPr>
        </p:nvSpPr>
        <p:spPr/>
        <p:txBody>
          <a:bodyPr/>
          <a:lstStyle/>
          <a:p>
            <a:fld id="{E12D0507-9F86-7A45-BE8E-43760B9F92AA}" type="slidenum">
              <a:rPr lang="en-US" smtClean="0"/>
              <a:pPr/>
              <a:t>7</a:t>
            </a:fld>
            <a:endParaRPr lang="en-US" dirty="0"/>
          </a:p>
        </p:txBody>
      </p:sp>
      <p:sp>
        <p:nvSpPr>
          <p:cNvPr id="4" name="Title 3">
            <a:extLst>
              <a:ext uri="{FF2B5EF4-FFF2-40B4-BE49-F238E27FC236}">
                <a16:creationId xmlns:a16="http://schemas.microsoft.com/office/drawing/2014/main" xmlns="" id="{8D0B3771-AE40-1643-8EA5-885D4F2749F5}"/>
              </a:ext>
            </a:extLst>
          </p:cNvPr>
          <p:cNvSpPr>
            <a:spLocks noGrp="1"/>
          </p:cNvSpPr>
          <p:nvPr>
            <p:ph type="title"/>
          </p:nvPr>
        </p:nvSpPr>
        <p:spPr/>
        <p:txBody>
          <a:bodyPr/>
          <a:lstStyle/>
          <a:p>
            <a:r>
              <a:rPr lang="en-US" dirty="0"/>
              <a:t>Introduction	</a:t>
            </a:r>
          </a:p>
        </p:txBody>
      </p:sp>
      <p:pic>
        <p:nvPicPr>
          <p:cNvPr id="1026" name="Picture 2" descr="Related image">
            <a:extLst>
              <a:ext uri="{FF2B5EF4-FFF2-40B4-BE49-F238E27FC236}">
                <a16:creationId xmlns:a16="http://schemas.microsoft.com/office/drawing/2014/main" xmlns="" id="{C44340F6-E66F-49E0-B5C1-DC02573F0507}"/>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595119" y="2825685"/>
            <a:ext cx="951002" cy="732959"/>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Image result for cat silhouette shape transparent">
            <a:extLst>
              <a:ext uri="{FF2B5EF4-FFF2-40B4-BE49-F238E27FC236}">
                <a16:creationId xmlns:a16="http://schemas.microsoft.com/office/drawing/2014/main" xmlns="" id="{B0641F5A-91DE-467E-9C03-97277B426C0A}"/>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7044599" y="3408737"/>
            <a:ext cx="905889" cy="905889"/>
          </a:xfrm>
          <a:prstGeom prst="rect">
            <a:avLst/>
          </a:prstGeom>
          <a:noFill/>
          <a:extLst>
            <a:ext uri="{909E8E84-426E-40DD-AFC4-6F175D3DCCD1}">
              <a14:hiddenFill xmlns:a14="http://schemas.microsoft.com/office/drawing/2010/main" xmlns="">
                <a:solidFill>
                  <a:srgbClr val="FFFFFF"/>
                </a:solidFill>
              </a14:hiddenFill>
            </a:ext>
          </a:extLst>
        </p:spPr>
      </p:pic>
      <p:pic>
        <p:nvPicPr>
          <p:cNvPr id="1034" name="Picture 10" descr="Image result for cat silhouette shape transparent">
            <a:extLst>
              <a:ext uri="{FF2B5EF4-FFF2-40B4-BE49-F238E27FC236}">
                <a16:creationId xmlns:a16="http://schemas.microsoft.com/office/drawing/2014/main" xmlns="" id="{46DAEA00-882E-423D-A3DE-E425EBAA4B24}"/>
              </a:ext>
            </a:extLst>
          </p:cNvPr>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flipH="1">
            <a:off x="7736041" y="2825685"/>
            <a:ext cx="812994" cy="81299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835159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9AA86E41-4AB6-8B49-8279-9AC7B85C657F}"/>
              </a:ext>
            </a:extLst>
          </p:cNvPr>
          <p:cNvSpPr>
            <a:spLocks noGrp="1"/>
          </p:cNvSpPr>
          <p:nvPr>
            <p:ph idx="1"/>
          </p:nvPr>
        </p:nvSpPr>
        <p:spPr/>
        <p:txBody>
          <a:bodyPr/>
          <a:lstStyle/>
          <a:p>
            <a:pPr>
              <a:buFont typeface="Arial" panose="020B0604020202020204" pitchFamily="34" charset="0"/>
              <a:buChar char="•"/>
            </a:pPr>
            <a:r>
              <a:rPr lang="en-US" dirty="0"/>
              <a:t>Introduction </a:t>
            </a:r>
          </a:p>
          <a:p>
            <a:pPr>
              <a:buFont typeface="Arial" panose="020B0604020202020204" pitchFamily="34" charset="0"/>
              <a:buChar char="•"/>
            </a:pPr>
            <a:r>
              <a:rPr lang="en-US" dirty="0"/>
              <a:t>Related Work</a:t>
            </a:r>
          </a:p>
          <a:p>
            <a:pPr>
              <a:buFont typeface="Arial" panose="020B0604020202020204" pitchFamily="34" charset="0"/>
              <a:buChar char="•"/>
            </a:pPr>
            <a:r>
              <a:rPr lang="en-US" dirty="0">
                <a:solidFill>
                  <a:srgbClr val="C00000"/>
                </a:solidFill>
              </a:rPr>
              <a:t>YouTube Video Streaming</a:t>
            </a:r>
          </a:p>
          <a:p>
            <a:pPr>
              <a:buFont typeface="Arial" panose="020B0604020202020204" pitchFamily="34" charset="0"/>
              <a:buChar char="•"/>
            </a:pPr>
            <a:r>
              <a:rPr lang="en-US" dirty="0"/>
              <a:t>Evaluation </a:t>
            </a:r>
          </a:p>
          <a:p>
            <a:pPr>
              <a:buFont typeface="Arial" panose="020B0604020202020204" pitchFamily="34" charset="0"/>
              <a:buChar char="•"/>
            </a:pPr>
            <a:r>
              <a:rPr lang="en-US" dirty="0"/>
              <a:t>Conclusions </a:t>
            </a:r>
          </a:p>
          <a:p>
            <a:pPr marL="0" indent="0">
              <a:buNone/>
            </a:pPr>
            <a:endParaRPr lang="en-US" dirty="0"/>
          </a:p>
        </p:txBody>
      </p:sp>
      <p:sp>
        <p:nvSpPr>
          <p:cNvPr id="3" name="Slide Number Placeholder 2">
            <a:extLst>
              <a:ext uri="{FF2B5EF4-FFF2-40B4-BE49-F238E27FC236}">
                <a16:creationId xmlns:a16="http://schemas.microsoft.com/office/drawing/2014/main" xmlns="" id="{3725FA47-9261-B84C-A7EA-4A9D8A7CD8F7}"/>
              </a:ext>
            </a:extLst>
          </p:cNvPr>
          <p:cNvSpPr>
            <a:spLocks noGrp="1"/>
          </p:cNvSpPr>
          <p:nvPr>
            <p:ph type="sldNum" sz="quarter" idx="12"/>
          </p:nvPr>
        </p:nvSpPr>
        <p:spPr/>
        <p:txBody>
          <a:bodyPr/>
          <a:lstStyle/>
          <a:p>
            <a:fld id="{E12D0507-9F86-7A45-BE8E-43760B9F92AA}" type="slidenum">
              <a:rPr lang="en-US" smtClean="0"/>
              <a:pPr/>
              <a:t>8</a:t>
            </a:fld>
            <a:endParaRPr lang="en-US" dirty="0"/>
          </a:p>
        </p:txBody>
      </p:sp>
      <p:sp>
        <p:nvSpPr>
          <p:cNvPr id="4" name="Title 3">
            <a:extLst>
              <a:ext uri="{FF2B5EF4-FFF2-40B4-BE49-F238E27FC236}">
                <a16:creationId xmlns:a16="http://schemas.microsoft.com/office/drawing/2014/main" xmlns="" id="{035DC0BE-7FEB-9541-A912-2BBE2F928AA1}"/>
              </a:ext>
            </a:extLst>
          </p:cNvPr>
          <p:cNvSpPr>
            <a:spLocks noGrp="1"/>
          </p:cNvSpPr>
          <p:nvPr>
            <p:ph type="title"/>
          </p:nvPr>
        </p:nvSpPr>
        <p:spPr/>
        <p:txBody>
          <a:bodyPr/>
          <a:lstStyle/>
          <a:p>
            <a:r>
              <a:rPr lang="en-US" dirty="0"/>
              <a:t>Outline </a:t>
            </a:r>
          </a:p>
        </p:txBody>
      </p:sp>
      <p:pic>
        <p:nvPicPr>
          <p:cNvPr id="5" name="Picture 4" descr="Image result for presentation">
            <a:extLst>
              <a:ext uri="{FF2B5EF4-FFF2-40B4-BE49-F238E27FC236}">
                <a16:creationId xmlns:a16="http://schemas.microsoft.com/office/drawing/2014/main" xmlns="" id="{D98428E8-4195-417D-BA50-5B2F5FD2B8BE}"/>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401620" y="1110046"/>
            <a:ext cx="2692737" cy="269273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755807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71600"/>
            <a:ext cx="8229600" cy="3200400"/>
          </a:xfrm>
        </p:spPr>
        <p:txBody>
          <a:bodyPr>
            <a:normAutofit fontScale="92500"/>
          </a:bodyPr>
          <a:lstStyle/>
          <a:p>
            <a:pPr>
              <a:buFont typeface="Arial" panose="020B0604020202020204" pitchFamily="34" charset="0"/>
              <a:buChar char="•"/>
            </a:pPr>
            <a:r>
              <a:rPr lang="en-US" dirty="0"/>
              <a:t>Most popular video provider over Verizon Wireless Network </a:t>
            </a:r>
          </a:p>
          <a:p>
            <a:pPr lvl="4">
              <a:buFont typeface="NeueHaasGroteskText Std" panose="020B0504020202020204" pitchFamily="34" charset="0"/>
              <a:buChar char="−"/>
            </a:pPr>
            <a:r>
              <a:rPr lang="en-US" sz="1600" dirty="0"/>
              <a:t>20%+ traffic by volume from YouTube</a:t>
            </a:r>
          </a:p>
          <a:p>
            <a:pPr lvl="4">
              <a:buFont typeface="NeueHaasGroteskText Std" panose="020B0504020202020204" pitchFamily="34" charset="0"/>
              <a:buChar char="−"/>
            </a:pPr>
            <a:r>
              <a:rPr lang="en-US" sz="1600" dirty="0"/>
              <a:t>12% overall traffic by volume delivered by Google’s QUIC</a:t>
            </a:r>
          </a:p>
          <a:p>
            <a:pPr marL="339725" lvl="2" indent="-339725"/>
            <a:r>
              <a:rPr lang="en-US" sz="1800" b="1" dirty="0"/>
              <a:t>Streaming multiple video qualities </a:t>
            </a:r>
            <a:r>
              <a:rPr lang="en-US" sz="1800" dirty="0"/>
              <a:t>[</a:t>
            </a:r>
            <a:r>
              <a:rPr lang="en-US" sz="1800" dirty="0">
                <a:solidFill>
                  <a:srgbClr val="C00000"/>
                </a:solidFill>
              </a:rPr>
              <a:t>KBZ13</a:t>
            </a:r>
            <a:r>
              <a:rPr lang="en-US" sz="1800" dirty="0"/>
              <a:t>]</a:t>
            </a:r>
          </a:p>
          <a:p>
            <a:pPr marL="795337" lvl="4" indent="-339725"/>
            <a:r>
              <a:rPr lang="en-US" sz="1600" dirty="0"/>
              <a:t>Low quality: 240p, 360p, 480p</a:t>
            </a:r>
          </a:p>
          <a:p>
            <a:pPr marL="795337" lvl="4" indent="-339725"/>
            <a:r>
              <a:rPr lang="en-US" sz="1600" dirty="0"/>
              <a:t>High quality: 720p, 1080p</a:t>
            </a:r>
          </a:p>
          <a:p>
            <a:pPr marL="339725" lvl="2" indent="-339725">
              <a:buFont typeface="Arial" panose="020B0604020202020204" pitchFamily="34" charset="0"/>
              <a:buChar char="•"/>
            </a:pPr>
            <a:r>
              <a:rPr lang="en-US" sz="1800" b="1" dirty="0"/>
              <a:t>YouTube supports streaming over two protocols</a:t>
            </a:r>
          </a:p>
          <a:p>
            <a:pPr lvl="4">
              <a:buFont typeface="NeueHaasGroteskText Std" panose="020B0504020202020204" pitchFamily="34" charset="0"/>
              <a:buChar char="−"/>
            </a:pPr>
            <a:r>
              <a:rPr lang="en-US" sz="1600" dirty="0"/>
              <a:t>HTTP-based (with TCP): progressive downloading and HTTP adaptive streaming (HAS)</a:t>
            </a:r>
          </a:p>
          <a:p>
            <a:pPr lvl="4">
              <a:buFont typeface="NeueHaasGroteskText Std" panose="020B0504020202020204" pitchFamily="34" charset="0"/>
              <a:buChar char="−"/>
            </a:pPr>
            <a:r>
              <a:rPr lang="en-US" sz="1600" dirty="0"/>
              <a:t>QUIC with UDP: similar to TCP + TLS + HTTP/2</a:t>
            </a:r>
          </a:p>
          <a:p>
            <a:pPr marL="0" lvl="2" indent="0">
              <a:buNone/>
            </a:pPr>
            <a:r>
              <a:rPr lang="en-US" sz="1600" dirty="0">
                <a:sym typeface="Wingdings" panose="05000000000000000000" pitchFamily="2" charset="2"/>
              </a:rPr>
              <a:t>	 </a:t>
            </a:r>
            <a:r>
              <a:rPr lang="en-US" sz="1600" dirty="0"/>
              <a:t>Video player sends HTTP request for next video segment when playout buffer empty  </a:t>
            </a:r>
          </a:p>
          <a:p>
            <a:pPr marL="339725" lvl="2" indent="-339725">
              <a:buFont typeface="Arial" panose="020B0604020202020204" pitchFamily="34" charset="0"/>
              <a:buChar char="•"/>
            </a:pPr>
            <a:endParaRPr lang="en-US" sz="1800" dirty="0"/>
          </a:p>
          <a:p>
            <a:pPr lvl="4">
              <a:buFont typeface="NeueHaasGroteskText Std" panose="020B0504020202020204" pitchFamily="34" charset="0"/>
              <a:buChar char="−"/>
            </a:pPr>
            <a:endParaRPr lang="en-US" sz="1800" dirty="0"/>
          </a:p>
        </p:txBody>
      </p:sp>
      <p:sp>
        <p:nvSpPr>
          <p:cNvPr id="3" name="Slide Number Placeholder 2"/>
          <p:cNvSpPr>
            <a:spLocks noGrp="1"/>
          </p:cNvSpPr>
          <p:nvPr>
            <p:ph type="sldNum" sz="quarter" idx="12"/>
          </p:nvPr>
        </p:nvSpPr>
        <p:spPr/>
        <p:txBody>
          <a:bodyPr/>
          <a:lstStyle/>
          <a:p>
            <a:fld id="{E12D0507-9F86-7A45-BE8E-43760B9F92AA}" type="slidenum">
              <a:rPr lang="en-US" smtClean="0"/>
              <a:pPr/>
              <a:t>9</a:t>
            </a:fld>
            <a:endParaRPr lang="en-US" dirty="0"/>
          </a:p>
        </p:txBody>
      </p:sp>
      <p:sp>
        <p:nvSpPr>
          <p:cNvPr id="4" name="Title 3"/>
          <p:cNvSpPr>
            <a:spLocks noGrp="1"/>
          </p:cNvSpPr>
          <p:nvPr>
            <p:ph type="title"/>
          </p:nvPr>
        </p:nvSpPr>
        <p:spPr/>
        <p:txBody>
          <a:bodyPr/>
          <a:lstStyle/>
          <a:p>
            <a:r>
              <a:rPr lang="en-US" dirty="0"/>
              <a:t>YouTube Video Streaming </a:t>
            </a:r>
          </a:p>
        </p:txBody>
      </p:sp>
      <p:pic>
        <p:nvPicPr>
          <p:cNvPr id="2050" name="Picture 2" descr="Image result for youtube logo transparent">
            <a:extLst>
              <a:ext uri="{FF2B5EF4-FFF2-40B4-BE49-F238E27FC236}">
                <a16:creationId xmlns:a16="http://schemas.microsoft.com/office/drawing/2014/main" xmlns="" id="{6F9EF820-7BA8-4C2D-9EFB-BC7947854DDA}"/>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355048" y="-62590"/>
            <a:ext cx="1788952" cy="111317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66758417"/>
      </p:ext>
    </p:extLst>
  </p:cSld>
  <p:clrMapOvr>
    <a:masterClrMapping/>
  </p:clrMapOvr>
</p:sld>
</file>

<file path=ppt/theme/theme1.xml><?xml version="1.0" encoding="utf-8"?>
<a:theme xmlns:a="http://schemas.openxmlformats.org/drawingml/2006/main" name="VZ_PPT_16x9_Exec_v01-04_083115">
  <a:themeElements>
    <a:clrScheme name="Verizon PowerPoint 2015">
      <a:dk1>
        <a:srgbClr val="000000"/>
      </a:dk1>
      <a:lt1>
        <a:srgbClr val="E4E5E3"/>
      </a:lt1>
      <a:dk2>
        <a:srgbClr val="333333"/>
      </a:dk2>
      <a:lt2>
        <a:srgbClr val="FFFFFF"/>
      </a:lt2>
      <a:accent1>
        <a:srgbClr val="CD040B"/>
      </a:accent1>
      <a:accent2>
        <a:srgbClr val="333333"/>
      </a:accent2>
      <a:accent3>
        <a:srgbClr val="82CEAC"/>
      </a:accent3>
      <a:accent4>
        <a:srgbClr val="ABE0F9"/>
      </a:accent4>
      <a:accent5>
        <a:srgbClr val="FBD362"/>
      </a:accent5>
      <a:accent6>
        <a:srgbClr val="F9B295"/>
      </a:accent6>
      <a:hlink>
        <a:srgbClr val="0066CC"/>
      </a:hlink>
      <a:folHlink>
        <a:srgbClr val="0066CC"/>
      </a:folHlink>
    </a:clrScheme>
    <a:fontScheme name="Verizon PowerPoint 2015">
      <a:majorFont>
        <a:latin typeface="NeueHaasGroteskDisp Std"/>
        <a:ea typeface=""/>
        <a:cs typeface=""/>
      </a:majorFont>
      <a:minorFont>
        <a:latin typeface="NeueHaasGroteskText Std"/>
        <a:ea typeface=""/>
        <a:cs typeface=""/>
      </a:minorFont>
    </a:fontScheme>
    <a:fmtScheme name="Verizon PowerPoint 2015">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VZ_PPT_16x9_Exec_v01-04_083115</Template>
  <TotalTime>32397</TotalTime>
  <Words>1254</Words>
  <Application>Microsoft Office PowerPoint</Application>
  <PresentationFormat>‫הצגה על המסך (16:9)</PresentationFormat>
  <Paragraphs>161</Paragraphs>
  <Slides>22</Slides>
  <Notes>7</Notes>
  <HiddenSlides>0</HiddenSlides>
  <MMClips>0</MMClips>
  <ScaleCrop>false</ScaleCrop>
  <HeadingPairs>
    <vt:vector size="4" baseType="variant">
      <vt:variant>
        <vt:lpstr>ערכת נושא</vt:lpstr>
      </vt:variant>
      <vt:variant>
        <vt:i4>1</vt:i4>
      </vt:variant>
      <vt:variant>
        <vt:lpstr>כותרות שקופיות</vt:lpstr>
      </vt:variant>
      <vt:variant>
        <vt:i4>22</vt:i4>
      </vt:variant>
    </vt:vector>
  </HeadingPairs>
  <TitlesOfParts>
    <vt:vector size="23" baseType="lpstr">
      <vt:lpstr>VZ_PPT_16x9_Exec_v01-04_083115</vt:lpstr>
      <vt:lpstr>Silhouette – Identifying YouTube Video Flows from Encrypted Traffic</vt:lpstr>
      <vt:lpstr>Network Traffic Analysis</vt:lpstr>
      <vt:lpstr>Network Traffic Analysis</vt:lpstr>
      <vt:lpstr>DPI –deep packet inspection</vt:lpstr>
      <vt:lpstr>שקופית 5</vt:lpstr>
      <vt:lpstr>שקופית 6</vt:lpstr>
      <vt:lpstr>Introduction </vt:lpstr>
      <vt:lpstr>Outline </vt:lpstr>
      <vt:lpstr>YouTube Video Streaming </vt:lpstr>
      <vt:lpstr>YouTube Video Streaming Behavior </vt:lpstr>
      <vt:lpstr>Silhouette – Video Flow Identification (1/2) </vt:lpstr>
      <vt:lpstr>Silhouette – Video Flow Identification (2/2) </vt:lpstr>
      <vt:lpstr>Silhouette Classification Example </vt:lpstr>
      <vt:lpstr>Outline </vt:lpstr>
      <vt:lpstr>Ground Truth Collection </vt:lpstr>
      <vt:lpstr>Flow Statistics in Ground Truth DataSet</vt:lpstr>
      <vt:lpstr>Silhouette Results </vt:lpstr>
      <vt:lpstr>Future Work</vt:lpstr>
      <vt:lpstr>Conclusions</vt:lpstr>
      <vt:lpstr>Questions?</vt:lpstr>
      <vt:lpstr>References</vt:lpstr>
      <vt:lpstr>Thank You</vt:lpstr>
    </vt:vector>
  </TitlesOfParts>
  <Company>Verizon</Company>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short  and sweet title  up to three lines.</dc:title>
  <dc:creator>Abbazia, Leonard M</dc:creator>
  <cp:lastModifiedBy>Family</cp:lastModifiedBy>
  <cp:revision>760</cp:revision>
  <cp:lastPrinted>2016-03-09T15:21:52Z</cp:lastPrinted>
  <dcterms:created xsi:type="dcterms:W3CDTF">2015-09-08T14:43:29Z</dcterms:created>
  <dcterms:modified xsi:type="dcterms:W3CDTF">2018-08-16T14:31:42Z</dcterms:modified>
</cp:coreProperties>
</file>